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1140" r:id="rId3"/>
    <p:sldId id="1143" r:id="rId4"/>
    <p:sldId id="1193" r:id="rId5"/>
    <p:sldId id="1177" r:id="rId6"/>
    <p:sldId id="1145" r:id="rId7"/>
    <p:sldId id="1146" r:id="rId8"/>
    <p:sldId id="1141" r:id="rId9"/>
    <p:sldId id="1147" r:id="rId10"/>
    <p:sldId id="1178" r:id="rId11"/>
    <p:sldId id="1148" r:id="rId12"/>
    <p:sldId id="1195" r:id="rId13"/>
    <p:sldId id="1208" r:id="rId14"/>
    <p:sldId id="1179" r:id="rId15"/>
    <p:sldId id="1156" r:id="rId16"/>
    <p:sldId id="1157" r:id="rId17"/>
    <p:sldId id="1159" r:id="rId18"/>
    <p:sldId id="1160" r:id="rId19"/>
    <p:sldId id="1161" r:id="rId20"/>
    <p:sldId id="1167" r:id="rId21"/>
    <p:sldId id="1162" r:id="rId22"/>
    <p:sldId id="1168" r:id="rId23"/>
    <p:sldId id="1169" r:id="rId24"/>
    <p:sldId id="1198" r:id="rId25"/>
    <p:sldId id="1163" r:id="rId26"/>
    <p:sldId id="1202" r:id="rId27"/>
    <p:sldId id="1180" r:id="rId28"/>
    <p:sldId id="1211" r:id="rId29"/>
    <p:sldId id="1212" r:id="rId30"/>
    <p:sldId id="1209" r:id="rId31"/>
    <p:sldId id="1165" r:id="rId32"/>
    <p:sldId id="1185" r:id="rId33"/>
    <p:sldId id="1199" r:id="rId34"/>
    <p:sldId id="1200" r:id="rId35"/>
    <p:sldId id="1186" r:id="rId36"/>
    <p:sldId id="1201" r:id="rId37"/>
    <p:sldId id="1166" r:id="rId38"/>
    <p:sldId id="1190" r:id="rId39"/>
    <p:sldId id="1187" r:id="rId40"/>
    <p:sldId id="1188" r:id="rId41"/>
    <p:sldId id="1172" r:id="rId42"/>
    <p:sldId id="1173" r:id="rId43"/>
    <p:sldId id="1174" r:id="rId44"/>
    <p:sldId id="1175"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16"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955">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00AEEF"/>
    <a:srgbClr val="2A938C"/>
    <a:srgbClr val="39B97A"/>
    <a:srgbClr val="1EB26A"/>
    <a:srgbClr val="E3F2E7"/>
    <a:srgbClr val="FF0000"/>
    <a:srgbClr val="8DC369"/>
    <a:srgbClr val="009900"/>
    <a:srgbClr val="6281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6" d="100"/>
          <a:sy n="106" d="100"/>
        </p:scale>
        <p:origin x="588" y="120"/>
      </p:cViewPr>
      <p:guideLst>
        <p:guide orient="horz" pos="2216"/>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55"/>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59704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第十四章    内能的利用</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108903" y="908720"/>
            <a:ext cx="637609" cy="360040"/>
          </a:xfrm>
          <a:prstGeom prst="rect">
            <a:avLst/>
          </a:prstGeom>
        </p:spPr>
      </p:pic>
      <p:sp>
        <p:nvSpPr>
          <p:cNvPr id="2" name="内容占位符 1"/>
          <p:cNvSpPr>
            <a:spLocks noGrp="1"/>
          </p:cNvSpPr>
          <p:nvPr>
            <p:ph idx="1"/>
          </p:nvPr>
        </p:nvSpPr>
        <p:spPr>
          <a:xfrm>
            <a:off x="360854" y="746120"/>
            <a:ext cx="11485848" cy="1684244"/>
          </a:xfrm>
        </p:spPr>
        <p:txBody>
          <a:bodyPr/>
          <a:lstStyle/>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随着我国人民生活水平的不断提高，汽车已进入寻常百姓家，在行驶的汽车中，燃料的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能通过燃烧转化为燃气的</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能，再通过热机做功把</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能转化为</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实验原创.eps" descr="id:2147489726;FounderCES"/>
          <p:cNvPicPr/>
          <p:nvPr/>
        </p:nvPicPr>
        <p:blipFill>
          <a:blip r:embed="rId3"/>
          <a:stretch>
            <a:fillRect/>
          </a:stretch>
        </p:blipFill>
        <p:spPr>
          <a:xfrm>
            <a:off x="1927368" y="871880"/>
            <a:ext cx="1512168" cy="384406"/>
          </a:xfrm>
          <a:prstGeom prst="rect">
            <a:avLst/>
          </a:prstGeom>
        </p:spPr>
      </p:pic>
      <p:sp>
        <p:nvSpPr>
          <p:cNvPr id="9" name="矩形 8"/>
          <p:cNvSpPr/>
          <p:nvPr/>
        </p:nvSpPr>
        <p:spPr>
          <a:xfrm>
            <a:off x="3889125" y="1357409"/>
            <a:ext cx="803425" cy="461665"/>
          </a:xfrm>
          <a:prstGeom prst="rect">
            <a:avLst/>
          </a:prstGeom>
        </p:spPr>
        <p:txBody>
          <a:bodyPr wrap="none">
            <a:spAutoFit/>
          </a:bodyPr>
          <a:lstStyle/>
          <a:p>
            <a:r>
              <a:rPr lang="zh-CN" altLang="zh-CN" sz="2400" dirty="0">
                <a:cs typeface="Times New Roman" panose="02020603050405020304" pitchFamily="18" charset="0"/>
              </a:rPr>
              <a:t>化学</a:t>
            </a:r>
            <a:endParaRPr lang="zh-CN" altLang="en-US" dirty="0"/>
          </a:p>
        </p:txBody>
      </p:sp>
      <p:sp>
        <p:nvSpPr>
          <p:cNvPr id="11" name="矩形 10"/>
          <p:cNvSpPr/>
          <p:nvPr/>
        </p:nvSpPr>
        <p:spPr>
          <a:xfrm>
            <a:off x="8173196" y="1348617"/>
            <a:ext cx="494046" cy="461665"/>
          </a:xfrm>
          <a:prstGeom prst="rect">
            <a:avLst/>
          </a:prstGeom>
        </p:spPr>
        <p:txBody>
          <a:bodyPr wrap="none">
            <a:spAutoFit/>
          </a:bodyPr>
          <a:lstStyle/>
          <a:p>
            <a:r>
              <a:rPr lang="zh-CN" altLang="zh-CN" sz="2400">
                <a:cs typeface="Times New Roman" panose="02020603050405020304" pitchFamily="18" charset="0"/>
              </a:rPr>
              <a:t>内</a:t>
            </a:r>
            <a:endParaRPr lang="zh-CN" altLang="en-US"/>
          </a:p>
        </p:txBody>
      </p:sp>
      <p:sp>
        <p:nvSpPr>
          <p:cNvPr id="13" name="矩形 12"/>
          <p:cNvSpPr/>
          <p:nvPr/>
        </p:nvSpPr>
        <p:spPr>
          <a:xfrm>
            <a:off x="605013" y="1943208"/>
            <a:ext cx="494046" cy="461665"/>
          </a:xfrm>
          <a:prstGeom prst="rect">
            <a:avLst/>
          </a:prstGeom>
        </p:spPr>
        <p:txBody>
          <a:bodyPr wrap="none">
            <a:spAutoFit/>
          </a:bodyPr>
          <a:lstStyle/>
          <a:p>
            <a:r>
              <a:rPr lang="zh-CN" altLang="zh-CN" sz="2400">
                <a:cs typeface="Times New Roman" panose="02020603050405020304" pitchFamily="18" charset="0"/>
              </a:rPr>
              <a:t>内</a:t>
            </a:r>
            <a:endParaRPr lang="zh-CN" altLang="en-US"/>
          </a:p>
        </p:txBody>
      </p:sp>
      <p:sp>
        <p:nvSpPr>
          <p:cNvPr id="15" name="矩形 14"/>
          <p:cNvSpPr/>
          <p:nvPr/>
        </p:nvSpPr>
        <p:spPr>
          <a:xfrm>
            <a:off x="2650544" y="1794812"/>
            <a:ext cx="803425"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机械</a:t>
            </a:r>
            <a:endParaRPr lang="zh-CN" altLang="zh-CN" sz="1200">
              <a:solidFill>
                <a:srgbClr val="000000"/>
              </a:solidFill>
              <a:cs typeface="Times New Roman" panose="02020603050405020304" pitchFamily="18" charset="0"/>
            </a:endParaRPr>
          </a:p>
        </p:txBody>
      </p:sp>
      <p:sp>
        <p:nvSpPr>
          <p:cNvPr id="16" name="内容占位符 1"/>
          <p:cNvSpPr txBox="1"/>
          <p:nvPr/>
        </p:nvSpPr>
        <p:spPr bwMode="auto">
          <a:xfrm>
            <a:off x="371405" y="2348880"/>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本题考查了能量的转化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要知道能量是守恒的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在一定条件下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各种形式的能量是可以相互转化的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7" name="内容占位符 1"/>
          <p:cNvSpPr txBox="1"/>
          <p:nvPr/>
        </p:nvSpPr>
        <p:spPr bwMode="auto">
          <a:xfrm>
            <a:off x="352282" y="4070365"/>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能量守恒定律是自然界最普遍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最重要的基本定律之一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要学会用能量的观点解释物理问题和生活中的一些现象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这不仅是考查的要求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也是重要的科学素养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8" name="考点解读.eps" descr="id:2147490113;FounderCES"/>
          <p:cNvPicPr/>
          <p:nvPr/>
        </p:nvPicPr>
        <p:blipFill>
          <a:blip r:embed="rId4"/>
          <a:stretch>
            <a:fillRect/>
          </a:stretch>
        </p:blipFill>
        <p:spPr>
          <a:xfrm>
            <a:off x="356195" y="3461495"/>
            <a:ext cx="1815324" cy="6164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073735" y="2233373"/>
            <a:ext cx="637609" cy="360040"/>
          </a:xfrm>
          <a:prstGeom prst="rect">
            <a:avLst/>
          </a:prstGeom>
        </p:spPr>
      </p:pic>
      <p:pic>
        <p:nvPicPr>
          <p:cNvPr id="4" name="考点.eps" descr="id:2147489473;FounderCES"/>
          <p:cNvPicPr/>
          <p:nvPr/>
        </p:nvPicPr>
        <p:blipFill>
          <a:blip r:embed="rId3"/>
          <a:stretch>
            <a:fillRect/>
          </a:stretch>
        </p:blipFill>
        <p:spPr>
          <a:xfrm>
            <a:off x="406574" y="1694315"/>
            <a:ext cx="864096" cy="360040"/>
          </a:xfrm>
          <a:prstGeom prst="rect">
            <a:avLst/>
          </a:prstGeom>
        </p:spPr>
      </p:pic>
      <p:sp>
        <p:nvSpPr>
          <p:cNvPr id="2" name="内容占位符 1"/>
          <p:cNvSpPr>
            <a:spLocks noGrp="1"/>
          </p:cNvSpPr>
          <p:nvPr>
            <p:ph idx="1"/>
          </p:nvPr>
        </p:nvSpPr>
        <p:spPr>
          <a:xfrm>
            <a:off x="360854" y="1522923"/>
            <a:ext cx="11485848" cy="3346237"/>
          </a:xfrm>
        </p:spPr>
        <p:txBody>
          <a:bodyPr/>
          <a:lstStyle/>
          <a:p>
            <a:pPr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热量与热机效率的计算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达州中考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个标准大气压下，小明用天然气灶将质量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加热到沸腾，水吸收的热量是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他家天然气热水器的热效率是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％，他某次洗澡，耗水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，热水器进水温度是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，出水温度是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，他这次洗澡消耗天然气</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已知水的比热容是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），天然气的热值是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717914" y="2708889"/>
            <a:ext cx="1443024" cy="461665"/>
          </a:xfrm>
          <a:prstGeom prst="rect">
            <a:avLst/>
          </a:prstGeom>
        </p:spPr>
        <p:txBody>
          <a:bodyPr wrap="none">
            <a:spAutoFit/>
          </a:bodyPr>
          <a:lstStyle/>
          <a:p>
            <a:r>
              <a:rPr lang="en-US" altLang="zh-CN" sz="2400" dirty="0"/>
              <a:t>3</a:t>
            </a:r>
            <a:r>
              <a:rPr lang="en-US" altLang="zh-CN" sz="2400" dirty="0">
                <a:latin typeface="+mn-lt"/>
                <a:cs typeface="Times New Roman" panose="02020603050405020304" pitchFamily="18" charset="0"/>
              </a:rPr>
              <a:t>.</a:t>
            </a:r>
            <a:r>
              <a:rPr lang="en-US" altLang="zh-CN" sz="2400" dirty="0">
                <a:latin typeface="+mn-lt"/>
              </a:rPr>
              <a:t>3</a:t>
            </a:r>
            <a:r>
              <a:rPr lang="en-US" altLang="zh-CN" sz="2400" dirty="0"/>
              <a:t>6</a:t>
            </a:r>
            <a:r>
              <a:rPr lang="en-US" altLang="zh-CN" sz="2400" dirty="0">
                <a:latin typeface="宋体" panose="02010600030101010101" pitchFamily="2" charset="-122"/>
                <a:cs typeface="Times New Roman" panose="02020603050405020304" pitchFamily="18" charset="0"/>
              </a:rPr>
              <a:t>×</a:t>
            </a:r>
            <a:r>
              <a:rPr lang="en-US" altLang="zh-CN" sz="2400" dirty="0"/>
              <a:t>10</a:t>
            </a:r>
            <a:r>
              <a:rPr lang="en-US" altLang="zh-CN" sz="2400" baseline="30000" dirty="0"/>
              <a:t>5</a:t>
            </a:r>
            <a:endParaRPr lang="zh-CN" altLang="en-US" dirty="0"/>
          </a:p>
        </p:txBody>
      </p:sp>
      <p:sp>
        <p:nvSpPr>
          <p:cNvPr id="9" name="矩形 8"/>
          <p:cNvSpPr/>
          <p:nvPr/>
        </p:nvSpPr>
        <p:spPr>
          <a:xfrm>
            <a:off x="2440050" y="3819387"/>
            <a:ext cx="877163" cy="461665"/>
          </a:xfrm>
          <a:prstGeom prst="rect">
            <a:avLst/>
          </a:prstGeom>
        </p:spPr>
        <p:txBody>
          <a:bodyPr wrap="none">
            <a:spAutoFit/>
          </a:bodyPr>
          <a:lstStyle/>
          <a:p>
            <a:r>
              <a:rPr lang="en-US" altLang="zh-CN" sz="2400"/>
              <a:t>0.075</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txBox="1"/>
              <p:nvPr/>
            </p:nvSpPr>
            <p:spPr bwMode="auto">
              <a:xfrm>
                <a:off x="371406" y="1052736"/>
                <a:ext cx="11485848" cy="36107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标准大气压下水的沸点为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小明本次用水升温</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，水需吸热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，热水器的热效率为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％，则需要天然气放热</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𝜂</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68</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70</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，消耗的天然气体积为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7</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r>
                          <m:rPr>
                            <m:nor/>
                          </m:rP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p>
                        </m:sSup>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mj-lt"/>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 m</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71406" y="1052736"/>
                <a:ext cx="11485848" cy="3610732"/>
              </a:xfrm>
              <a:prstGeom prst="rect">
                <a:avLst/>
              </a:prstGeom>
              <a:blipFill rotWithShape="1">
                <a:blip r:embed="rId2"/>
                <a:stretch>
                  <a:fillRect l="-5" t="-859" r="5"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5" name="内容占位符 1"/>
          <p:cNvSpPr txBox="1"/>
          <p:nvPr/>
        </p:nvSpPr>
        <p:spPr bwMode="auto">
          <a:xfrm>
            <a:off x="406574" y="469149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此题为热量的综合计算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利用比热容和热值的定义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代入题中所给数据即可求解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3"/>
          <a:stretch>
            <a:fillRect/>
          </a:stretch>
        </p:blipFill>
        <p:spPr>
          <a:xfrm>
            <a:off x="1090987" y="693455"/>
            <a:ext cx="637609" cy="360040"/>
          </a:xfrm>
          <a:prstGeom prst="rect">
            <a:avLst/>
          </a:prstGeom>
        </p:spPr>
      </p:pic>
      <p:sp>
        <p:nvSpPr>
          <p:cNvPr id="2" name="内容占位符 1"/>
          <p:cNvSpPr>
            <a:spLocks noGrp="1"/>
          </p:cNvSpPr>
          <p:nvPr>
            <p:ph idx="1"/>
          </p:nvPr>
        </p:nvSpPr>
        <p:spPr>
          <a:xfrm>
            <a:off x="334010" y="476250"/>
            <a:ext cx="9850120" cy="2877185"/>
          </a:xfrm>
        </p:spPr>
        <p:txBody>
          <a:bodyPr wrap="square">
            <a:noAutofit/>
          </a:bodyPr>
          <a:lstStyle/>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pc="-8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8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）氢能是新能源利用的新潮流，加快氢能产业发展成为实现</a:t>
            </a:r>
            <a:r>
              <a:rPr lang="en-US" altLang="zh-CN" spc="-8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碳达峰、碳中和</a:t>
            </a:r>
            <a:r>
              <a:rPr lang="en-US" altLang="zh-CN" spc="-8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的重要举措</a:t>
            </a:r>
            <a:r>
              <a:rPr lang="en-US" altLang="zh-CN" spc="-8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如图所示是市场上某品牌氢能自行车，一次性充满</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80" dirty="0">
                <a:solidFill>
                  <a:srgbClr val="000000"/>
                </a:solidFill>
                <a:ea typeface="宋体" panose="02010600030101010101" pitchFamily="2" charset="-122"/>
                <a:cs typeface="Times New Roman" panose="02020603050405020304" pitchFamily="18" charset="0"/>
              </a:rPr>
              <a:t>.</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h</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能匀速骑行</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km</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，氢能自行车与骑行者总质量为</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 kg</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，骑行时受到的阻力为总重的</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pc="-80" dirty="0">
                <a:solidFill>
                  <a:srgbClr val="000000"/>
                </a:solidFill>
                <a:ea typeface="宋体" panose="02010600030101010101" pitchFamily="2" charset="-122"/>
                <a:cs typeface="Times New Roman" panose="02020603050405020304" pitchFamily="18" charset="0"/>
              </a:rPr>
              <a:t>.0</a:t>
            </a:r>
            <a:r>
              <a:rPr lang="en-US"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热值为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氢气完全燃烧产生的热量是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，氢气的利用效率是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03.jpg" descr="id:2147490197;FounderCES"/>
          <p:cNvPicPr/>
          <p:nvPr/>
        </p:nvPicPr>
        <p:blipFill>
          <a:blip r:embed="rId4"/>
          <a:stretch>
            <a:fillRect/>
          </a:stretch>
        </p:blipFill>
        <p:spPr>
          <a:xfrm>
            <a:off x="10270490" y="765175"/>
            <a:ext cx="1851025" cy="1945640"/>
          </a:xfrm>
          <a:prstGeom prst="rect">
            <a:avLst/>
          </a:prstGeom>
        </p:spPr>
      </p:pic>
      <p:sp>
        <p:nvSpPr>
          <p:cNvPr id="6" name="矩形 5"/>
          <p:cNvSpPr/>
          <p:nvPr/>
        </p:nvSpPr>
        <p:spPr>
          <a:xfrm>
            <a:off x="4661427" y="2782017"/>
            <a:ext cx="1350010" cy="460375"/>
          </a:xfrm>
          <a:prstGeom prst="rect">
            <a:avLst/>
          </a:prstGeom>
        </p:spPr>
        <p:txBody>
          <a:bodyPr wrap="none">
            <a:spAutoFit/>
          </a:bodyPr>
          <a:lstStyle/>
          <a:p>
            <a:r>
              <a:rPr lang="en-US" altLang="zh-CN" sz="2400">
                <a:latin typeface="+mn-lt"/>
              </a:rPr>
              <a:t>2</a:t>
            </a:r>
            <a:r>
              <a:rPr lang="en-US" altLang="zh-CN" sz="2400">
                <a:latin typeface="+mn-lt"/>
                <a:cs typeface="Times New Roman" panose="02020603050405020304" pitchFamily="18" charset="0"/>
              </a:rPr>
              <a:t>.</a:t>
            </a:r>
            <a:r>
              <a:rPr lang="en-US" altLang="zh-CN" sz="2400"/>
              <a:t>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6</a:t>
            </a:r>
            <a:r>
              <a:rPr lang="en-US" altLang="zh-CN" sz="2400"/>
              <a:t> </a:t>
            </a:r>
            <a:endParaRPr lang="zh-CN" altLang="en-US"/>
          </a:p>
        </p:txBody>
      </p:sp>
      <p:sp>
        <p:nvSpPr>
          <p:cNvPr id="8" name="矩形 7"/>
          <p:cNvSpPr/>
          <p:nvPr/>
        </p:nvSpPr>
        <p:spPr>
          <a:xfrm>
            <a:off x="8830945" y="2780665"/>
            <a:ext cx="1156335" cy="460375"/>
          </a:xfrm>
          <a:prstGeom prst="rect">
            <a:avLst/>
          </a:prstGeom>
        </p:spPr>
        <p:txBody>
          <a:bodyPr wrap="square">
            <a:spAutoFit/>
          </a:bodyPr>
          <a:lstStyle/>
          <a:p>
            <a:r>
              <a:rPr lang="en-US" altLang="zh-CN" sz="2400"/>
              <a:t>75</a:t>
            </a:r>
            <a:r>
              <a:rPr lang="zh-CN" altLang="zh-CN" sz="2400">
                <a:cs typeface="Times New Roman" panose="02020603050405020304" pitchFamily="18" charset="0"/>
              </a:rPr>
              <a:t>％　</a:t>
            </a:r>
            <a:endParaRPr lang="zh-CN" altLang="en-US"/>
          </a:p>
        </p:txBody>
      </p:sp>
      <mc:AlternateContent xmlns:mc="http://schemas.openxmlformats.org/markup-compatibility/2006" xmlns:a14="http://schemas.microsoft.com/office/drawing/2010/main">
        <mc:Choice Requires="a14">
          <p:sp>
            <p:nvSpPr>
              <p:cNvPr id="5" name="内容占位符 1"/>
              <p:cNvSpPr>
                <a:spLocks noGrp="1"/>
              </p:cNvSpPr>
              <p:nvPr/>
            </p:nvSpPr>
            <p:spPr>
              <a:xfrm>
                <a:off x="360680" y="3353435"/>
                <a:ext cx="11485880" cy="3121025"/>
              </a:xfrm>
              <a:prstGeom prst="rect">
                <a:avLst/>
              </a:prstGeom>
              <a:no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氢气完全燃烧放出的热量为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；氢能自行车骑行时受到的阻力为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，由二力平衡的条件可知，骑行时发动机的牵引力为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，氢能自行车牵引力所做的有用功为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；氢气的利用效率为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W</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有用</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num>
                      <m:den>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8</m:t>
                        </m:r>
                        <m:r>
                          <a:rPr lang="en-US" altLang="zh-CN" b="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b="0" i="1">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sup>
                        </m:sSup>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J</m:t>
                        </m:r>
                      </m:den>
                    </m:f>
                  </m:oMath>
                </a14:m>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Rot="1" noChangeAspect="1" noMove="1" noResize="1" noEditPoints="1" noAdjustHandles="1" noChangeArrowheads="1" noChangeShapeType="1" noTextEdit="1"/>
              </p:cNvSpPr>
              <p:nvPr/>
            </p:nvSpPr>
            <p:spPr>
              <a:xfrm>
                <a:off x="360680" y="3353435"/>
                <a:ext cx="11485880" cy="3121025"/>
              </a:xfrm>
              <a:prstGeom prst="rect">
                <a:avLst/>
              </a:prstGeom>
              <a:blipFill rotWithShape="1">
                <a:blip r:embed="rId5"/>
                <a:stretch>
                  <a:fillRect t="-977" b="-1933"/>
                </a:stretch>
              </a:blipFill>
              <a:ln>
                <a:noFill/>
              </a:ln>
            </p:spPr>
            <p:txBody>
              <a:bodyPr/>
              <a:lstStyle/>
              <a:p>
                <a:r>
                  <a:rPr lang="zh-CN" altLang="en-US">
                    <a:noFill/>
                  </a:rPr>
                  <a:t> </a:t>
                </a:r>
              </a:p>
            </p:txBody>
          </p:sp>
        </mc:Fallback>
      </mc:AlternateContent>
      <p:sp>
        <p:nvSpPr>
          <p:cNvPr id="7" name="文本框 6"/>
          <p:cNvSpPr txBox="1"/>
          <p:nvPr/>
        </p:nvSpPr>
        <p:spPr>
          <a:xfrm>
            <a:off x="9695815" y="2853055"/>
            <a:ext cx="2487930" cy="460375"/>
          </a:xfrm>
          <a:prstGeom prst="rect">
            <a:avLst/>
          </a:prstGeom>
          <a:noFill/>
        </p:spPr>
        <p:txBody>
          <a:bodyPr wrap="square" rtlCol="0">
            <a:spAutoFit/>
          </a:bodyPr>
          <a:lstStyle/>
          <a:p>
            <a:pPr algn="ctr"/>
            <a:r>
              <a:rPr lang="zh-CN" altLang="zh-CN" sz="2400" b="0" dirty="0">
                <a:solidFill>
                  <a:srgbClr val="000000"/>
                </a:solidFill>
                <a:ea typeface="楷体" panose="02010609060101010101" pitchFamily="49" charset="-122"/>
                <a:cs typeface="Times New Roman" panose="02020603050405020304" pitchFamily="18" charset="0"/>
                <a:sym typeface="+mn-ea"/>
              </a:rPr>
              <a:t>取</a:t>
            </a:r>
            <a:r>
              <a:rPr lang="en-US" altLang="zh-CN" sz="2400" b="0" dirty="0">
                <a:solidFill>
                  <a:srgbClr val="000000"/>
                </a:solidFill>
                <a:cs typeface="Times New Roman" panose="02020603050405020304" pitchFamily="18" charset="0"/>
                <a:sym typeface="+mn-ea"/>
              </a:rPr>
              <a:t>10</a:t>
            </a:r>
            <a:r>
              <a:rPr lang="en-US" altLang="zh-CN" sz="2400" b="0" dirty="0">
                <a:solidFill>
                  <a:srgbClr val="000000"/>
                </a:solidFill>
                <a:ea typeface="楷体" panose="02010609060101010101" pitchFamily="49" charset="-122"/>
                <a:cs typeface="Times New Roman" panose="02020603050405020304" pitchFamily="18" charset="0"/>
                <a:sym typeface="+mn-ea"/>
              </a:rPr>
              <a:t> </a:t>
            </a:r>
            <a:r>
              <a:rPr lang="en-US" altLang="zh-CN" sz="2400" b="0" dirty="0">
                <a:solidFill>
                  <a:srgbClr val="000000"/>
                </a:solidFill>
                <a:cs typeface="Times New Roman" panose="02020603050405020304" pitchFamily="18" charset="0"/>
                <a:sym typeface="+mn-ea"/>
              </a:rPr>
              <a:t>N/kg</a:t>
            </a:r>
            <a:r>
              <a:rPr lang="zh-CN" altLang="zh-CN" sz="2400" b="0" dirty="0">
                <a:solidFill>
                  <a:srgbClr val="000000"/>
                </a:solidFill>
                <a:cs typeface="Times New Roman" panose="02020603050405020304" pitchFamily="18" charset="0"/>
                <a:sym typeface="+mn-ea"/>
              </a:rPr>
              <a:t>）</a:t>
            </a:r>
            <a:r>
              <a:rPr lang="en-US" altLang="zh-CN" sz="2400" b="0" dirty="0">
                <a:solidFill>
                  <a:srgbClr val="000000"/>
                </a:solidFill>
                <a:cs typeface="Times New Roman" panose="02020603050405020304" pitchFamily="18" charset="0"/>
                <a:sym typeface="+mn-ea"/>
              </a:rPr>
              <a:t>.</a:t>
            </a:r>
            <a:endParaRPr lang="en-US" altLang="zh-CN" sz="2400" b="0" kern="100" dirty="0">
              <a:solidFill>
                <a:srgbClr val="000000"/>
              </a:solidFill>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71931"/>
              </a:xfrm>
            </p:spPr>
            <p:txBody>
              <a:bodyPr/>
              <a:lstStyle/>
              <a:p>
                <a:pPr algn="dist"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本题考查了对二力平衡条件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热值和效率的计算公式的应用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已知氢气的热值和消耗氢气的质量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可求出氢气完全燃烧放出的热量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由题意可求出氢能自行车骑行时受到的阻力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由于自行车在做匀速直线运动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所以自行车受到的动力与阻力为一对平衡力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得出牵引力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求出牵引力所做的</a:t>
                </a:r>
                <a:endPar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lnSpc>
                    <a:spcPct val="130000"/>
                  </a:lnSpc>
                  <a:spcAft>
                    <a:spcPts val="0"/>
                  </a:spcAft>
                  <a:tabLst>
                    <a:tab pos="621093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有用功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求出氢气的利用效率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071931"/>
              </a:xfrm>
              <a:blipFill rotWithShape="1">
                <a:blip r:embed="rId2"/>
                <a:stretch>
                  <a:fillRect l="-2" t="-21" r="1" b="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内容占位符 1"/>
              <p:cNvSpPr>
                <a:spLocks noGrp="1"/>
              </p:cNvSpPr>
              <p:nvPr/>
            </p:nvSpPr>
            <p:spPr>
              <a:xfrm>
                <a:off x="360854" y="4283367"/>
                <a:ext cx="11485848" cy="2102370"/>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lgn="dist"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物体吸收热量的公式是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燃料完全燃烧放出的热量的公式是</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机械功的公式是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燃料燃烧的效率用到的公式是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热机的效率公式是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W</m:t>
                        </m:r>
                        <m:r>
                          <m:rPr>
                            <m:nor/>
                          </m:rPr>
                          <a:rPr lang="zh-CN" altLang="en-US" baseline="-25000">
                            <a:solidFill>
                              <a:srgbClr val="000000"/>
                            </a:solidFill>
                            <a:latin typeface="仿宋" panose="02010609060101010101" pitchFamily="49" charset="-122"/>
                            <a:ea typeface="仿宋" panose="02010609060101010101" pitchFamily="49" charset="-122"/>
                            <a:cs typeface="Times New Roman" panose="02020603050405020304" pitchFamily="18" charset="0"/>
                          </a:rPr>
                          <m:t>有用</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p:txBody>
          </p:sp>
        </mc:Choice>
        <mc:Fallback xmlns="">
          <p:sp>
            <p:nvSpPr>
              <p:cNvPr id="6" name="内容占位符 1"/>
              <p:cNvSpPr>
                <a:spLocks noRot="1" noChangeAspect="1" noMove="1" noResize="1" noEditPoints="1" noAdjustHandles="1" noChangeArrowheads="1" noChangeShapeType="1" noTextEdit="1"/>
              </p:cNvSpPr>
              <p:nvPr/>
            </p:nvSpPr>
            <p:spPr>
              <a:xfrm>
                <a:off x="360854" y="4283367"/>
                <a:ext cx="11485848" cy="2102370"/>
              </a:xfrm>
              <a:prstGeom prst="rect">
                <a:avLst/>
              </a:prstGeom>
              <a:blipFill rotWithShape="1">
                <a:blip r:embed="rId3"/>
                <a:stretch>
                  <a:fillRect l="-2" t="-14" r="1" b="-9053"/>
                </a:stretch>
              </a:blipFill>
              <a:ln>
                <a:noFill/>
              </a:ln>
            </p:spPr>
            <p:txBody>
              <a:bodyPr/>
              <a:lstStyle/>
              <a:p>
                <a:r>
                  <a:rPr lang="zh-CN" altLang="en-US">
                    <a:noFill/>
                  </a:rPr>
                  <a:t> </a:t>
                </a:r>
              </a:p>
            </p:txBody>
          </p:sp>
        </mc:Fallback>
      </mc:AlternateContent>
      <p:pic>
        <p:nvPicPr>
          <p:cNvPr id="4" name="归纳总结.eps" descr="id:2147490218;FounderCES"/>
          <p:cNvPicPr/>
          <p:nvPr/>
        </p:nvPicPr>
        <p:blipFill>
          <a:blip r:embed="rId4"/>
          <a:stretch>
            <a:fillRect/>
          </a:stretch>
        </p:blipFill>
        <p:spPr>
          <a:xfrm>
            <a:off x="343711" y="3773242"/>
            <a:ext cx="1781739" cy="510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59700" y="2187081"/>
            <a:ext cx="637609" cy="360040"/>
          </a:xfrm>
          <a:prstGeom prst="rect">
            <a:avLst/>
          </a:prstGeom>
        </p:spPr>
      </p:pic>
      <p:pic>
        <p:nvPicPr>
          <p:cNvPr id="4" name="21XB10.eps" descr="id:2147489690;FounderCES"/>
          <p:cNvPicPr/>
          <p:nvPr/>
        </p:nvPicPr>
        <p:blipFill>
          <a:blip r:embed="rId3"/>
          <a:stretch>
            <a:fillRect/>
          </a:stretch>
        </p:blipFill>
        <p:spPr>
          <a:xfrm>
            <a:off x="319031" y="1655360"/>
            <a:ext cx="1566663" cy="373214"/>
          </a:xfrm>
          <a:prstGeom prst="rect">
            <a:avLst/>
          </a:prstGeom>
        </p:spPr>
      </p:pic>
      <p:sp>
        <p:nvSpPr>
          <p:cNvPr id="2" name="内容占位符 1"/>
          <p:cNvSpPr>
            <a:spLocks noGrp="1"/>
          </p:cNvSpPr>
          <p:nvPr>
            <p:ph idx="1"/>
          </p:nvPr>
        </p:nvSpPr>
        <p:spPr>
          <a:xfrm>
            <a:off x="360854" y="1484784"/>
            <a:ext cx="11485848" cy="3346237"/>
          </a:xfrm>
        </p:spPr>
        <p:txBody>
          <a:bodyPr/>
          <a:lstStyle/>
          <a:p>
            <a:pPr hangingPunct="0">
              <a:spcAft>
                <a:spcPts val="0"/>
              </a:spcAft>
              <a:tabLst>
                <a:tab pos="6210935" algn="l"/>
              </a:tabLst>
            </a:pPr>
            <a:r>
              <a:rPr lang="en-US"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内燃机工作循环的理解</a:t>
            </a:r>
            <a:endParaRPr lang="zh-CN" altLang="zh-CN" sz="1200" dirty="0">
              <a:solidFill>
                <a:srgbClr val="2A938C"/>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一台四冲程内燃机转速为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 r/min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每分钟内做功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活塞往复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每分钟内做功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个冲程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每秒内做功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个冲程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每秒内做功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活塞往复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3Xb4.eps" descr="id:2147489683;FounderCES"/>
          <p:cNvPicPr/>
          <p:nvPr/>
        </p:nvPicPr>
        <p:blipFill>
          <a:blip r:embed="rId4"/>
          <a:stretch>
            <a:fillRect/>
          </a:stretch>
        </p:blipFill>
        <p:spPr>
          <a:xfrm>
            <a:off x="3115232" y="908720"/>
            <a:ext cx="5977091" cy="549776"/>
          </a:xfrm>
          <a:prstGeom prst="rect">
            <a:avLst/>
          </a:prstGeom>
        </p:spPr>
      </p:pic>
      <p:sp>
        <p:nvSpPr>
          <p:cNvPr id="8" name="矩形 7"/>
          <p:cNvSpPr/>
          <p:nvPr/>
        </p:nvSpPr>
        <p:spPr>
          <a:xfrm>
            <a:off x="7352532" y="2028574"/>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792239"/>
          </a:xfrm>
        </p:spPr>
        <p:txBody>
          <a:bodyPr/>
          <a:lstStyle/>
          <a:p>
            <a:pPr hangingPunct="0">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一台四冲程内燃机的转速为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说明飞轮转速是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表示飞轮每分钟转动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因为燃气对外做功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活塞往复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飞轮转动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所以每分钟燃气对外做功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活塞往复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该四冲程内燃机飞轮转速是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表示飞轮每秒转动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所以每秒燃气对外做功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活塞往复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eaLnBrk="1"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个工作循环中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燃气对外做功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活塞往复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曲轴转动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飞轮转动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个冲程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3936354"/>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1684244"/>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河南周口川汇区期中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）汽油机是小汽车的重要组成部分，如图所示是一台四冲程汽油机的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）冲程，若某汽油机每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对外做功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次，则飞轮的转速为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巩固特训.eps" descr="id:2147489719;FounderCES"/>
          <p:cNvPicPr/>
          <p:nvPr/>
        </p:nvPicPr>
        <p:blipFill>
          <a:blip r:embed="rId2"/>
          <a:stretch>
            <a:fillRect/>
          </a:stretch>
        </p:blipFill>
        <p:spPr>
          <a:xfrm>
            <a:off x="262558" y="818289"/>
            <a:ext cx="1658651" cy="431909"/>
          </a:xfrm>
          <a:prstGeom prst="rect">
            <a:avLst/>
          </a:prstGeom>
        </p:spPr>
      </p:pic>
      <p:pic>
        <p:nvPicPr>
          <p:cNvPr id="5" name="gyc304.jpg" descr="id:2147490260;FounderCES"/>
          <p:cNvPicPr/>
          <p:nvPr/>
        </p:nvPicPr>
        <p:blipFill>
          <a:blip r:embed="rId3"/>
          <a:stretch>
            <a:fillRect/>
          </a:stretch>
        </p:blipFill>
        <p:spPr>
          <a:xfrm>
            <a:off x="10304469" y="2544212"/>
            <a:ext cx="1357297" cy="2364775"/>
          </a:xfrm>
          <a:prstGeom prst="rect">
            <a:avLst/>
          </a:prstGeom>
        </p:spPr>
      </p:pic>
      <p:sp>
        <p:nvSpPr>
          <p:cNvPr id="7" name="矩形 6"/>
          <p:cNvSpPr/>
          <p:nvPr/>
        </p:nvSpPr>
        <p:spPr>
          <a:xfrm>
            <a:off x="10195081" y="4894139"/>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2828469" y="1960665"/>
            <a:ext cx="803425" cy="461665"/>
          </a:xfrm>
          <a:prstGeom prst="rect">
            <a:avLst/>
          </a:prstGeom>
        </p:spPr>
        <p:txBody>
          <a:bodyPr wrap="none">
            <a:spAutoFit/>
          </a:bodyPr>
          <a:lstStyle/>
          <a:p>
            <a:r>
              <a:rPr lang="zh-CN" altLang="zh-CN" sz="2400">
                <a:cs typeface="Times New Roman" panose="02020603050405020304" pitchFamily="18" charset="0"/>
              </a:rPr>
              <a:t>压缩</a:t>
            </a:r>
            <a:endParaRPr lang="zh-CN" altLang="en-US"/>
          </a:p>
        </p:txBody>
      </p:sp>
      <p:sp>
        <p:nvSpPr>
          <p:cNvPr id="9" name="矩形 8"/>
          <p:cNvSpPr/>
          <p:nvPr/>
        </p:nvSpPr>
        <p:spPr>
          <a:xfrm>
            <a:off x="3605518" y="2545579"/>
            <a:ext cx="877163" cy="461665"/>
          </a:xfrm>
          <a:prstGeom prst="rect">
            <a:avLst/>
          </a:prstGeom>
        </p:spPr>
        <p:txBody>
          <a:bodyPr wrap="none">
            <a:spAutoFit/>
          </a:bodyPr>
          <a:lstStyle/>
          <a:p>
            <a:r>
              <a:rPr lang="en-US" altLang="zh-CN" sz="2400"/>
              <a:t>3 600</a:t>
            </a:r>
            <a:endParaRPr lang="zh-CN" altLang="en-US"/>
          </a:p>
        </p:txBody>
      </p:sp>
      <p:sp>
        <p:nvSpPr>
          <p:cNvPr id="4" name="内容占位符 1"/>
          <p:cNvSpPr>
            <a:spLocks noGrp="1"/>
          </p:cNvSpPr>
          <p:nvPr/>
        </p:nvSpPr>
        <p:spPr>
          <a:xfrm>
            <a:off x="360680" y="2997835"/>
            <a:ext cx="9271635" cy="2306955"/>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图中进气门和排气门关闭，活塞向上运动，故此冲程为汽油机的压缩冲程；一台单缸四冲程汽油机每秒对外做功</a:t>
            </a:r>
            <a:r>
              <a:rPr lang="en-US" altLang="zh-CN">
                <a:latin typeface="Times New Roman" panose="02020603050405020304" pitchFamily="18" charset="0"/>
                <a:ea typeface="宋体" panose="02010600030101010101" pitchFamily="2" charset="-122"/>
                <a:cs typeface="Times New Roman" panose="02020603050405020304" pitchFamily="18" charset="0"/>
              </a:rPr>
              <a:t>30</a:t>
            </a:r>
            <a:r>
              <a:rPr lang="zh-CN" altLang="zh-CN">
                <a:latin typeface="Times New Roman" panose="02020603050405020304" pitchFamily="18" charset="0"/>
                <a:ea typeface="宋体" panose="02010600030101010101" pitchFamily="2" charset="-122"/>
                <a:cs typeface="Times New Roman" panose="02020603050405020304" pitchFamily="18" charset="0"/>
              </a:rPr>
              <a:t>次，则</a:t>
            </a:r>
            <a:r>
              <a:rPr lang="en-US" altLang="zh-CN">
                <a:latin typeface="Times New Roman" panose="02020603050405020304" pitchFamily="18" charset="0"/>
                <a:ea typeface="宋体" panose="02010600030101010101" pitchFamily="2" charset="-122"/>
                <a:cs typeface="Times New Roman" panose="02020603050405020304" pitchFamily="18" charset="0"/>
              </a:rPr>
              <a:t>1 min</a:t>
            </a:r>
            <a:r>
              <a:rPr lang="zh-CN" altLang="zh-CN">
                <a:latin typeface="Times New Roman" panose="02020603050405020304" pitchFamily="18" charset="0"/>
                <a:ea typeface="宋体" panose="02010600030101010101" pitchFamily="2" charset="-122"/>
                <a:cs typeface="Times New Roman" panose="02020603050405020304" pitchFamily="18" charset="0"/>
              </a:rPr>
              <a:t>对外做功</a:t>
            </a:r>
            <a:r>
              <a:rPr lang="en-US" altLang="zh-CN">
                <a:latin typeface="Times New Roman" panose="02020603050405020304" pitchFamily="18" charset="0"/>
                <a:ea typeface="宋体" panose="02010600030101010101" pitchFamily="2" charset="-122"/>
                <a:cs typeface="Times New Roman" panose="02020603050405020304" pitchFamily="18" charset="0"/>
              </a:rPr>
              <a:t>1 800</a:t>
            </a:r>
            <a:r>
              <a:rPr lang="zh-CN" altLang="zh-CN">
                <a:latin typeface="Times New Roman" panose="02020603050405020304" pitchFamily="18" charset="0"/>
                <a:ea typeface="宋体" panose="02010600030101010101" pitchFamily="2" charset="-122"/>
                <a:cs typeface="Times New Roman" panose="02020603050405020304" pitchFamily="18" charset="0"/>
              </a:rPr>
              <a:t>次，飞轮转</a:t>
            </a:r>
            <a:r>
              <a:rPr lang="en-US" altLang="zh-CN">
                <a:latin typeface="Times New Roman" panose="02020603050405020304" pitchFamily="18" charset="0"/>
                <a:ea typeface="宋体" panose="02010600030101010101" pitchFamily="2" charset="-122"/>
                <a:cs typeface="Times New Roman" panose="02020603050405020304" pitchFamily="18" charset="0"/>
              </a:rPr>
              <a:t>2 r</a:t>
            </a:r>
            <a:r>
              <a:rPr lang="zh-CN" altLang="zh-CN">
                <a:latin typeface="Times New Roman" panose="02020603050405020304" pitchFamily="18" charset="0"/>
                <a:ea typeface="宋体" panose="02010600030101010101" pitchFamily="2" charset="-122"/>
                <a:cs typeface="Times New Roman" panose="02020603050405020304" pitchFamily="18" charset="0"/>
              </a:rPr>
              <a:t>时做功一次，所以汽油机的飞轮转速是</a:t>
            </a:r>
            <a:r>
              <a:rPr lang="en-US" altLang="zh-CN">
                <a:latin typeface="Times New Roman" panose="02020603050405020304" pitchFamily="18" charset="0"/>
                <a:ea typeface="宋体" panose="02010600030101010101" pitchFamily="2" charset="-122"/>
                <a:cs typeface="Times New Roman" panose="02020603050405020304" pitchFamily="18" charset="0"/>
              </a:rPr>
              <a:t>3 600 r/min</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70164" y="1456570"/>
            <a:ext cx="637609" cy="360040"/>
          </a:xfrm>
          <a:prstGeom prst="rect">
            <a:avLst/>
          </a:prstGeom>
        </p:spPr>
      </p:pic>
      <p:pic>
        <p:nvPicPr>
          <p:cNvPr id="3" name="21XB10.eps" descr="id:2147489690;FounderCES"/>
          <p:cNvPicPr/>
          <p:nvPr/>
        </p:nvPicPr>
        <p:blipFill>
          <a:blip r:embed="rId3"/>
          <a:stretch>
            <a:fillRect/>
          </a:stretch>
        </p:blipFill>
        <p:spPr>
          <a:xfrm>
            <a:off x="319031" y="907431"/>
            <a:ext cx="1566663" cy="373214"/>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tabLst>
                <a:tab pos="6210935" algn="l"/>
              </a:tabLst>
            </a:pPr>
            <a:r>
              <a:rPr lang="en-US"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不能正确理解热值的概念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福建漳州芗城区期中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）关于燃料的热值说法正确的是（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燃料燃烧得越完全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燃料的热值越大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燃料燃烧的质量越大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燃料的热值越大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燃料的热值越大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燃料释放出的热量越多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燃料的热值只与燃料的种类有关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与燃料的质量和体积无关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028453" y="1291385"/>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D</a:t>
            </a:r>
            <a:endParaRPr lang="zh-CN" altLang="zh-CN" sz="1200">
              <a:solidFill>
                <a:srgbClr val="000000"/>
              </a:solidFill>
              <a:cs typeface="Times New Roman" panose="02020603050405020304" pitchFamily="18" charset="0"/>
            </a:endParaRPr>
          </a:p>
        </p:txBody>
      </p:sp>
      <p:sp>
        <p:nvSpPr>
          <p:cNvPr id="7" name="内容占位符 1"/>
          <p:cNvSpPr txBox="1"/>
          <p:nvPr/>
        </p:nvSpPr>
        <p:spPr bwMode="auto">
          <a:xfrm>
            <a:off x="360854" y="40050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燃料的热值只与燃料的种类有关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与燃料是否完全燃烧无关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燃料的热值只与燃料的种类有关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与燃料的质量无关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燃料释放出的热量与燃料是否完全燃烧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燃料的质量和热值都有关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因此热值大的燃料不一定放出的热量就多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燃料的热值只与燃料的种类有关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与燃料的质量和体积无关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2054855"/>
            <a:ext cx="11485848" cy="2238241"/>
          </a:xfrm>
        </p:spPr>
        <p:txBody>
          <a:bodyPr/>
          <a:lstStyle/>
          <a:p>
            <a:pPr indent="720725"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燃料的热值指的是某种燃料完全燃烧放出的热量与其质量之比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是燃料本身的一种特性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它与燃料的质量以及燃烧条件无关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热值在数值上等于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某种燃料完全燃烧放出的热量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如果没有完全燃烧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放出的热量要比完全燃烧放出的热</a:t>
            </a: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360854" y="1604223"/>
            <a:ext cx="1413327" cy="543932"/>
            <a:chOff x="2854846" y="2060848"/>
            <a:chExt cx="1413327" cy="543932"/>
          </a:xfrm>
        </p:grpSpPr>
        <p:pic>
          <p:nvPicPr>
            <p:cNvPr id="9"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10" name="图片 9"/>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3XB2.eps" descr="id:2147489452;FounderCES"/>
          <p:cNvPicPr/>
          <p:nvPr/>
        </p:nvPicPr>
        <p:blipFill>
          <a:blip r:embed="rId2"/>
          <a:stretch>
            <a:fillRect/>
          </a:stretch>
        </p:blipFill>
        <p:spPr>
          <a:xfrm>
            <a:off x="3106660" y="692696"/>
            <a:ext cx="5977091" cy="549547"/>
          </a:xfrm>
          <a:prstGeom prst="rect">
            <a:avLst/>
          </a:prstGeom>
        </p:spPr>
      </p:pic>
      <p:pic>
        <p:nvPicPr>
          <p:cNvPr id="4" name="DT14.eps" descr="id:2147490022;FounderCES"/>
          <p:cNvPicPr/>
          <p:nvPr/>
        </p:nvPicPr>
        <p:blipFill>
          <a:blip r:embed="rId3"/>
          <a:stretch>
            <a:fillRect/>
          </a:stretch>
        </p:blipFill>
        <p:spPr>
          <a:xfrm>
            <a:off x="2134766" y="1270741"/>
            <a:ext cx="8424936" cy="520725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关于燃料热值的概念，下列说法正确的是（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燃烧时放出热量多的燃料的热值大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相同质量的燃料燃烧时放出热量多的热值大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质量同为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的燃料完全燃烧时放出热量多的热值大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的酒精比质量为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的酒精热值小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巩固特训.eps" descr="id:2147489719;FounderCES"/>
          <p:cNvPicPr/>
          <p:nvPr/>
        </p:nvPicPr>
        <p:blipFill>
          <a:blip r:embed="rId2"/>
          <a:stretch>
            <a:fillRect/>
          </a:stretch>
        </p:blipFill>
        <p:spPr>
          <a:xfrm>
            <a:off x="262558" y="1338602"/>
            <a:ext cx="1658651" cy="431909"/>
          </a:xfrm>
          <a:prstGeom prst="rect">
            <a:avLst/>
          </a:prstGeom>
        </p:spPr>
      </p:pic>
      <p:pic>
        <p:nvPicPr>
          <p:cNvPr id="4" name="实验原创.eps" descr="id:2147489726;FounderCES"/>
          <p:cNvPicPr/>
          <p:nvPr/>
        </p:nvPicPr>
        <p:blipFill>
          <a:blip r:embed="rId3"/>
          <a:stretch>
            <a:fillRect/>
          </a:stretch>
        </p:blipFill>
        <p:spPr>
          <a:xfrm>
            <a:off x="821038" y="2031473"/>
            <a:ext cx="1368152" cy="347796"/>
          </a:xfrm>
          <a:prstGeom prst="rect">
            <a:avLst/>
          </a:prstGeom>
        </p:spPr>
      </p:pic>
      <p:sp>
        <p:nvSpPr>
          <p:cNvPr id="6" name="矩形 5"/>
          <p:cNvSpPr/>
          <p:nvPr/>
        </p:nvSpPr>
        <p:spPr>
          <a:xfrm>
            <a:off x="8209672" y="1861081"/>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C</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10.eps" descr="id:2147489690;FounderCES"/>
          <p:cNvPicPr/>
          <p:nvPr/>
        </p:nvPicPr>
        <p:blipFill>
          <a:blip r:embed="rId2"/>
          <a:stretch>
            <a:fillRect/>
          </a:stretch>
        </p:blipFill>
        <p:spPr>
          <a:xfrm>
            <a:off x="319031" y="907431"/>
            <a:ext cx="1566663" cy="373214"/>
          </a:xfrm>
          <a:prstGeom prst="rect">
            <a:avLst/>
          </a:prstGeom>
        </p:spPr>
      </p:pic>
      <p:pic>
        <p:nvPicPr>
          <p:cNvPr id="5" name="21XB6.eps" descr="id:2147489480;FounderCES"/>
          <p:cNvPicPr/>
          <p:nvPr/>
        </p:nvPicPr>
        <p:blipFill>
          <a:blip r:embed="rId3"/>
          <a:stretch>
            <a:fillRect/>
          </a:stretch>
        </p:blipFill>
        <p:spPr>
          <a:xfrm>
            <a:off x="1070496" y="1465528"/>
            <a:ext cx="637609" cy="360040"/>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易错点</a:t>
            </a:r>
            <a:r>
              <a:rPr lang="en-US"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对能量转化和转移的理解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在密闭的房间里有一个开着门的电冰箱，给电冰箱通电，过一段时间后，房间的温度将（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无法确定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650447" y="1834671"/>
            <a:ext cx="407484"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sp>
        <p:nvSpPr>
          <p:cNvPr id="7" name="内容占位符 1"/>
          <p:cNvSpPr txBox="1"/>
          <p:nvPr/>
        </p:nvSpPr>
        <p:spPr bwMode="auto">
          <a:xfrm>
            <a:off x="360854" y="34290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开着门的冰箱理想情况下不会引起密闭房间里温度的变化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但通电过程中电流在做功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电能转化为内能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根据能量守恒可知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室内温度升高了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indent="720725"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能量的转化和转移的本质是不同的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是指能量由一种形式变为另一种形式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只是能量由一个物体传递到另一个物体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能量的形式不变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有能量转化时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必定会有一种形式的能量减少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另一种形式的能量增加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360854" y="1942196"/>
            <a:ext cx="1413327" cy="543932"/>
            <a:chOff x="2854846" y="2060848"/>
            <a:chExt cx="1413327" cy="543932"/>
          </a:xfrm>
        </p:grpSpPr>
        <p:pic>
          <p:nvPicPr>
            <p:cNvPr id="5" name="21辨析9.eps" descr="id:2147489704;FounderCES"/>
            <p:cNvPicPr/>
            <p:nvPr/>
          </p:nvPicPr>
          <p:blipFill rotWithShape="1">
            <a:blip r:embed="rId2"/>
            <a:srcRect r="80822" b="92131"/>
            <a:stretch>
              <a:fillRect/>
            </a:stretch>
          </p:blipFill>
          <p:spPr>
            <a:xfrm>
              <a:off x="2854846" y="2060848"/>
              <a:ext cx="1413327" cy="543932"/>
            </a:xfrm>
            <a:prstGeom prst="rect">
              <a:avLst/>
            </a:prstGeom>
          </p:spPr>
        </p:pic>
        <p:pic>
          <p:nvPicPr>
            <p:cNvPr id="6" name="图片 5"/>
            <p:cNvPicPr>
              <a:picLocks noChangeAspect="1"/>
            </p:cNvPicPr>
            <p:nvPr/>
          </p:nvPicPr>
          <p:blipFill>
            <a:blip r:embed="rId3"/>
            <a:stretch>
              <a:fillRect/>
            </a:stretch>
          </p:blipFill>
          <p:spPr>
            <a:xfrm>
              <a:off x="2923302" y="2478880"/>
              <a:ext cx="45719" cy="125899"/>
            </a:xfrm>
            <a:prstGeom prst="rect">
              <a:avLst/>
            </a:prstGeom>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680" y="1329690"/>
            <a:ext cx="11765280" cy="3969385"/>
          </a:xfrm>
        </p:spPr>
        <p:txBody>
          <a:bodyPr wrap="square"/>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安徽淮北期中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届夏季奥林匹克运动会的主火炬的上部是一个高为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、直径为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的热气球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火炬手点燃火焰环后，热气球缓缓腾空，如图所示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点燃火焰环后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燃料的内能转化为化学能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点燃火焰环后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热气球缓缓腾空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这个过程中内能转化为机械能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热气球缓缓腾空的过程中动能和重力势能的总和是不变的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热气球缓缓腾空的过程说明可以创造机械能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巩固特训.eps" descr="id:2147489719;FounderCES"/>
          <p:cNvPicPr/>
          <p:nvPr/>
        </p:nvPicPr>
        <p:blipFill>
          <a:blip r:embed="rId2"/>
          <a:stretch>
            <a:fillRect/>
          </a:stretch>
        </p:blipFill>
        <p:spPr>
          <a:xfrm>
            <a:off x="262558" y="951192"/>
            <a:ext cx="1658651" cy="431909"/>
          </a:xfrm>
          <a:prstGeom prst="rect">
            <a:avLst/>
          </a:prstGeom>
        </p:spPr>
      </p:pic>
      <p:pic>
        <p:nvPicPr>
          <p:cNvPr id="6" name="gyc306.jpg" descr="id:2147490330;FounderCES"/>
          <p:cNvPicPr/>
          <p:nvPr/>
        </p:nvPicPr>
        <p:blipFill>
          <a:blip r:embed="rId3"/>
          <a:stretch>
            <a:fillRect/>
          </a:stretch>
        </p:blipFill>
        <p:spPr>
          <a:xfrm>
            <a:off x="9767614" y="2555815"/>
            <a:ext cx="1750804" cy="1672556"/>
          </a:xfrm>
          <a:prstGeom prst="rect">
            <a:avLst/>
          </a:prstGeom>
        </p:spPr>
      </p:pic>
      <p:sp>
        <p:nvSpPr>
          <p:cNvPr id="3" name="矩形 2"/>
          <p:cNvSpPr/>
          <p:nvPr/>
        </p:nvSpPr>
        <p:spPr>
          <a:xfrm>
            <a:off x="9942346" y="4220966"/>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3</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2371309" y="2554841"/>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78972"/>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燃料燃烧时是将化学能转化为内能，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错误；点燃火焰环后热气球缓缓腾空，属于利用内能做功，将内能转化为机械能，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正确；热气球缓缓腾空的过程中动能和重力势能的总和是增加的，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错误；热气球缓缓腾空的过程说明可以转化机械能，不可以创造机械能，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447675" y="1301115"/>
            <a:ext cx="10867390" cy="1568450"/>
          </a:xfrm>
          <a:prstGeom prst="rect">
            <a:avLst/>
          </a:prstGeom>
          <a:noFill/>
        </p:spPr>
        <p:txBody>
          <a:bodyPr wrap="square" rtlCol="0" anchor="t">
            <a:spAutoFit/>
          </a:bodyPr>
          <a:lstStyle/>
          <a:p>
            <a:pPr hangingPunct="0">
              <a:spcAft>
                <a:spcPts val="0"/>
              </a:spcAft>
              <a:tabLst>
                <a:tab pos="6210935"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点燃火焰环后</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燃料的内能转化为化学能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点燃火焰环后</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热气球缓缓腾空</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这个过程中内能转化为机械能</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热气球缓缓腾空的过程中动能和重力势能的总和是不变的</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热气球缓缓腾空的过程说明可以创造机械能</a:t>
            </a:r>
            <a:endParaRPr lang="zh-CN" altLang="zh-CN" sz="2400" b="0" kern="100">
              <a:solidFill>
                <a:srgbClr val="000000"/>
              </a:solidFill>
              <a:ea typeface="楷体" panose="02010609060101010101" pitchFamily="49" charset="-122"/>
              <a:cs typeface="Times New Roman" panose="02020603050405020304" pitchFamily="18" charset="0"/>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1XB6.eps" descr="id:2147489480;FounderCES"/>
          <p:cNvPicPr/>
          <p:nvPr/>
        </p:nvPicPr>
        <p:blipFill>
          <a:blip r:embed="rId2"/>
          <a:stretch>
            <a:fillRect/>
          </a:stretch>
        </p:blipFill>
        <p:spPr>
          <a:xfrm>
            <a:off x="1065109" y="2015400"/>
            <a:ext cx="637609" cy="360040"/>
          </a:xfrm>
          <a:prstGeom prst="rect">
            <a:avLst/>
          </a:prstGeom>
        </p:spPr>
      </p:pic>
      <p:sp>
        <p:nvSpPr>
          <p:cNvPr id="2" name="内容占位符 1"/>
          <p:cNvSpPr>
            <a:spLocks noGrp="1"/>
          </p:cNvSpPr>
          <p:nvPr>
            <p:ph idx="1"/>
          </p:nvPr>
        </p:nvSpPr>
        <p:spPr>
          <a:xfrm>
            <a:off x="360854" y="1845008"/>
            <a:ext cx="11485848" cy="4685065"/>
          </a:xfrm>
        </p:spPr>
        <p:txBody>
          <a:bodyPr/>
          <a:lstStyle/>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比较质量相等的不同燃料燃烧时放出的热量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实验中，小林选用碎纸片和酒精为燃料进行了实验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）小林将天平放在水平桌面上并将游码归零后，若指针静止时的位置如图甲所示，则他应将平衡螺母向</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端调节；图乙是正确测量所用碎纸片质量时的场景，此时游码所处位置如图丙所示，则他还应称量</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的酒精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23XB5.eps" descr="id:2147489853;FounderCES"/>
          <p:cNvPicPr/>
          <p:nvPr/>
        </p:nvPicPr>
        <p:blipFill>
          <a:blip r:embed="rId3"/>
          <a:stretch>
            <a:fillRect/>
          </a:stretch>
        </p:blipFill>
        <p:spPr>
          <a:xfrm>
            <a:off x="3115232" y="908720"/>
            <a:ext cx="5977091" cy="549776"/>
          </a:xfrm>
          <a:prstGeom prst="rect">
            <a:avLst/>
          </a:prstGeom>
        </p:spPr>
      </p:pic>
      <p:pic>
        <p:nvPicPr>
          <p:cNvPr id="7" name="gh228.jpg" descr="id:2147490358;FounderCES"/>
          <p:cNvPicPr/>
          <p:nvPr/>
        </p:nvPicPr>
        <p:blipFill>
          <a:blip r:embed="rId4"/>
          <a:stretch>
            <a:fillRect/>
          </a:stretch>
        </p:blipFill>
        <p:spPr>
          <a:xfrm>
            <a:off x="910630" y="3353994"/>
            <a:ext cx="1292731" cy="788018"/>
          </a:xfrm>
          <a:prstGeom prst="rect">
            <a:avLst/>
          </a:prstGeom>
        </p:spPr>
      </p:pic>
      <p:pic>
        <p:nvPicPr>
          <p:cNvPr id="8" name="gh229.jpg" descr="id:2147490365;FounderCES"/>
          <p:cNvPicPr/>
          <p:nvPr/>
        </p:nvPicPr>
        <p:blipFill>
          <a:blip r:embed="rId5"/>
          <a:stretch>
            <a:fillRect/>
          </a:stretch>
        </p:blipFill>
        <p:spPr>
          <a:xfrm>
            <a:off x="3358902" y="3068320"/>
            <a:ext cx="1859340" cy="1210595"/>
          </a:xfrm>
          <a:prstGeom prst="rect">
            <a:avLst/>
          </a:prstGeom>
        </p:spPr>
      </p:pic>
      <p:pic>
        <p:nvPicPr>
          <p:cNvPr id="9" name="gh230.jpg" descr="id:2147490372;FounderCES"/>
          <p:cNvPicPr/>
          <p:nvPr/>
        </p:nvPicPr>
        <p:blipFill>
          <a:blip r:embed="rId6"/>
          <a:stretch>
            <a:fillRect/>
          </a:stretch>
        </p:blipFill>
        <p:spPr>
          <a:xfrm>
            <a:off x="6667725" y="3524384"/>
            <a:ext cx="1434382" cy="547565"/>
          </a:xfrm>
          <a:prstGeom prst="rect">
            <a:avLst/>
          </a:prstGeom>
        </p:spPr>
      </p:pic>
      <p:pic>
        <p:nvPicPr>
          <p:cNvPr id="10" name="gh231.jpg" descr="id:2147490379;FounderCES"/>
          <p:cNvPicPr/>
          <p:nvPr/>
        </p:nvPicPr>
        <p:blipFill>
          <a:blip r:embed="rId7"/>
          <a:stretch>
            <a:fillRect/>
          </a:stretch>
        </p:blipFill>
        <p:spPr>
          <a:xfrm>
            <a:off x="9551590" y="2627448"/>
            <a:ext cx="1489139" cy="1793871"/>
          </a:xfrm>
          <a:prstGeom prst="rect">
            <a:avLst/>
          </a:prstGeom>
        </p:spPr>
      </p:pic>
      <p:sp>
        <p:nvSpPr>
          <p:cNvPr id="12" name="矩形 11"/>
          <p:cNvSpPr/>
          <p:nvPr/>
        </p:nvSpPr>
        <p:spPr>
          <a:xfrm>
            <a:off x="1149058" y="42634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4" name="矩形 13"/>
          <p:cNvSpPr/>
          <p:nvPr/>
        </p:nvSpPr>
        <p:spPr>
          <a:xfrm>
            <a:off x="4147106" y="42634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6" name="矩形 15"/>
          <p:cNvSpPr/>
          <p:nvPr/>
        </p:nvSpPr>
        <p:spPr>
          <a:xfrm>
            <a:off x="7055216" y="42634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8" name="矩形 17"/>
          <p:cNvSpPr/>
          <p:nvPr/>
        </p:nvSpPr>
        <p:spPr>
          <a:xfrm>
            <a:off x="9935865" y="4263445"/>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20" name="矩形 19"/>
          <p:cNvSpPr/>
          <p:nvPr/>
        </p:nvSpPr>
        <p:spPr>
          <a:xfrm>
            <a:off x="3882499" y="5436466"/>
            <a:ext cx="494046" cy="461665"/>
          </a:xfrm>
          <a:prstGeom prst="rect">
            <a:avLst/>
          </a:prstGeom>
        </p:spPr>
        <p:txBody>
          <a:bodyPr wrap="none">
            <a:spAutoFit/>
          </a:bodyPr>
          <a:lstStyle/>
          <a:p>
            <a:r>
              <a:rPr lang="zh-CN" altLang="zh-CN" sz="2400">
                <a:cs typeface="Times New Roman" panose="02020603050405020304" pitchFamily="18" charset="0"/>
              </a:rPr>
              <a:t>左</a:t>
            </a:r>
            <a:endParaRPr lang="zh-CN" altLang="en-US"/>
          </a:p>
        </p:txBody>
      </p:sp>
      <p:sp>
        <p:nvSpPr>
          <p:cNvPr id="22" name="矩形 21"/>
          <p:cNvSpPr/>
          <p:nvPr/>
        </p:nvSpPr>
        <p:spPr>
          <a:xfrm>
            <a:off x="6265598" y="6020707"/>
            <a:ext cx="569387" cy="461665"/>
          </a:xfrm>
          <a:prstGeom prst="rect">
            <a:avLst/>
          </a:prstGeom>
        </p:spPr>
        <p:txBody>
          <a:bodyPr wrap="none">
            <a:spAutoFit/>
          </a:bodyPr>
          <a:lstStyle/>
          <a:p>
            <a:r>
              <a:rPr lang="en-US" altLang="zh-CN" sz="2400">
                <a:latin typeface="+mj-lt"/>
              </a:rPr>
              <a:t>6</a:t>
            </a:r>
            <a:r>
              <a:rPr lang="en-US" altLang="zh-CN" sz="2400">
                <a:latin typeface="+mj-lt"/>
                <a:cs typeface="Times New Roman" panose="02020603050405020304" pitchFamily="18" charset="0"/>
              </a:rPr>
              <a:t>.</a:t>
            </a:r>
            <a:r>
              <a:rPr lang="en-US" altLang="zh-CN" sz="2400">
                <a:latin typeface="+mj-lt"/>
              </a:rPr>
              <a:t>5</a:t>
            </a:r>
            <a:endParaRPr lang="zh-CN" altLang="en-US">
              <a:latin typeface="+mj-lt"/>
            </a:endParaRPr>
          </a:p>
        </p:txBody>
      </p:sp>
      <p:pic>
        <p:nvPicPr>
          <p:cNvPr id="17" name="24中考新考法-学.eps" descr="id:2147489930;FounderCES"/>
          <p:cNvPicPr/>
          <p:nvPr/>
        </p:nvPicPr>
        <p:blipFill>
          <a:blip r:embed="rId8"/>
          <a:stretch>
            <a:fillRect/>
          </a:stretch>
        </p:blipFill>
        <p:spPr>
          <a:xfrm>
            <a:off x="360854" y="1465243"/>
            <a:ext cx="2249815" cy="4319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576248"/>
          </a:xfrm>
        </p:spPr>
        <p:txBody>
          <a:bodyPr/>
          <a:lstStyle/>
          <a:p>
            <a:pPr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为了比较不同燃料的热值大小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要用相同质量的不同燃料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21点拨B-14.eps" descr="id:2147489902;FounderCES"/>
          <p:cNvPicPr/>
          <p:nvPr/>
        </p:nvPicPr>
        <p:blipFill rotWithShape="1">
          <a:blip r:embed="rId2"/>
          <a:srcRect r="83333" b="93225"/>
          <a:stretch>
            <a:fillRect/>
          </a:stretch>
        </p:blipFill>
        <p:spPr>
          <a:xfrm>
            <a:off x="323581" y="746120"/>
            <a:ext cx="1137915" cy="543932"/>
          </a:xfrm>
          <a:prstGeom prst="rect">
            <a:avLst/>
          </a:prstGeom>
        </p:spPr>
      </p:pic>
      <p:sp>
        <p:nvSpPr>
          <p:cNvPr id="4" name="内容占位符 1"/>
          <p:cNvSpPr txBox="1"/>
          <p:nvPr/>
        </p:nvSpPr>
        <p:spPr bwMode="auto">
          <a:xfrm>
            <a:off x="360854" y="191683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把天平放在水平桌面上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将游码调到标尺左端的零刻度线处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此时指针偏向右侧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说明天平的左侧上翘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平衡螺母应向左调节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如图乙和丙所示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碎纸片的质量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为了比较热值大小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要用相同质量的不同燃料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所以他还应称量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mj-lt"/>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的酒精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5" name="gh228.jpg" descr="id:2147490358;FounderCES"/>
          <p:cNvPicPr/>
          <p:nvPr/>
        </p:nvPicPr>
        <p:blipFill>
          <a:blip r:embed="rId3"/>
          <a:stretch>
            <a:fillRect/>
          </a:stretch>
        </p:blipFill>
        <p:spPr>
          <a:xfrm>
            <a:off x="1077675" y="4679605"/>
            <a:ext cx="1292731" cy="788018"/>
          </a:xfrm>
          <a:prstGeom prst="rect">
            <a:avLst/>
          </a:prstGeom>
        </p:spPr>
      </p:pic>
      <p:pic>
        <p:nvPicPr>
          <p:cNvPr id="6" name="gh229.jpg" descr="id:2147490365;FounderCES"/>
          <p:cNvPicPr/>
          <p:nvPr/>
        </p:nvPicPr>
        <p:blipFill>
          <a:blip r:embed="rId4"/>
          <a:stretch>
            <a:fillRect/>
          </a:stretch>
        </p:blipFill>
        <p:spPr>
          <a:xfrm>
            <a:off x="3525947" y="4393931"/>
            <a:ext cx="1859340" cy="1210595"/>
          </a:xfrm>
          <a:prstGeom prst="rect">
            <a:avLst/>
          </a:prstGeom>
        </p:spPr>
      </p:pic>
      <p:pic>
        <p:nvPicPr>
          <p:cNvPr id="7" name="gh230.jpg" descr="id:2147490372;FounderCES"/>
          <p:cNvPicPr/>
          <p:nvPr/>
        </p:nvPicPr>
        <p:blipFill>
          <a:blip r:embed="rId5"/>
          <a:stretch>
            <a:fillRect/>
          </a:stretch>
        </p:blipFill>
        <p:spPr>
          <a:xfrm>
            <a:off x="6834770" y="4849995"/>
            <a:ext cx="1434382" cy="547565"/>
          </a:xfrm>
          <a:prstGeom prst="rect">
            <a:avLst/>
          </a:prstGeom>
        </p:spPr>
      </p:pic>
      <p:pic>
        <p:nvPicPr>
          <p:cNvPr id="8" name="gh231.jpg" descr="id:2147490379;FounderCES"/>
          <p:cNvPicPr/>
          <p:nvPr/>
        </p:nvPicPr>
        <p:blipFill>
          <a:blip r:embed="rId6"/>
          <a:stretch>
            <a:fillRect/>
          </a:stretch>
        </p:blipFill>
        <p:spPr>
          <a:xfrm>
            <a:off x="9718635" y="3953059"/>
            <a:ext cx="1489139" cy="1793871"/>
          </a:xfrm>
          <a:prstGeom prst="rect">
            <a:avLst/>
          </a:prstGeom>
        </p:spPr>
      </p:pic>
      <p:sp>
        <p:nvSpPr>
          <p:cNvPr id="9" name="矩形 8"/>
          <p:cNvSpPr/>
          <p:nvPr/>
        </p:nvSpPr>
        <p:spPr>
          <a:xfrm>
            <a:off x="1316103" y="5589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甲</a:t>
            </a:r>
            <a:endParaRPr lang="zh-CN" altLang="zh-CN" sz="1200" b="0">
              <a:solidFill>
                <a:srgbClr val="000000"/>
              </a:solidFill>
              <a:cs typeface="Times New Roman" panose="02020603050405020304" pitchFamily="18" charset="0"/>
            </a:endParaRPr>
          </a:p>
        </p:txBody>
      </p:sp>
      <p:sp>
        <p:nvSpPr>
          <p:cNvPr id="10" name="矩形 9"/>
          <p:cNvSpPr/>
          <p:nvPr/>
        </p:nvSpPr>
        <p:spPr>
          <a:xfrm>
            <a:off x="4314151" y="5589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乙</a:t>
            </a:r>
            <a:endParaRPr lang="zh-CN" altLang="zh-CN" sz="1200" b="0">
              <a:solidFill>
                <a:srgbClr val="000000"/>
              </a:solidFill>
              <a:cs typeface="Times New Roman" panose="02020603050405020304" pitchFamily="18" charset="0"/>
            </a:endParaRPr>
          </a:p>
        </p:txBody>
      </p:sp>
      <p:sp>
        <p:nvSpPr>
          <p:cNvPr id="11" name="矩形 10"/>
          <p:cNvSpPr/>
          <p:nvPr/>
        </p:nvSpPr>
        <p:spPr>
          <a:xfrm>
            <a:off x="7222261" y="5589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丙</a:t>
            </a:r>
            <a:endParaRPr lang="zh-CN" altLang="zh-CN" sz="1200" b="0">
              <a:solidFill>
                <a:srgbClr val="000000"/>
              </a:solidFill>
              <a:cs typeface="Times New Roman" panose="02020603050405020304" pitchFamily="18" charset="0"/>
            </a:endParaRPr>
          </a:p>
        </p:txBody>
      </p:sp>
      <p:sp>
        <p:nvSpPr>
          <p:cNvPr id="12" name="矩形 11"/>
          <p:cNvSpPr/>
          <p:nvPr/>
        </p:nvSpPr>
        <p:spPr>
          <a:xfrm>
            <a:off x="10102910" y="5589056"/>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）小林组装的实验装置如图丁所示，他在器材安装中的一处错误是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gh231.jpg" descr="id:2147490379;FounderCES"/>
          <p:cNvPicPr/>
          <p:nvPr/>
        </p:nvPicPr>
        <p:blipFill>
          <a:blip r:embed="rId2"/>
          <a:stretch>
            <a:fillRect/>
          </a:stretch>
        </p:blipFill>
        <p:spPr>
          <a:xfrm>
            <a:off x="5087094" y="1988840"/>
            <a:ext cx="1489139" cy="1793871"/>
          </a:xfrm>
          <a:prstGeom prst="rect">
            <a:avLst/>
          </a:prstGeom>
        </p:spPr>
      </p:pic>
      <p:sp>
        <p:nvSpPr>
          <p:cNvPr id="10" name="矩形 9"/>
          <p:cNvSpPr/>
          <p:nvPr/>
        </p:nvSpPr>
        <p:spPr>
          <a:xfrm>
            <a:off x="5471369" y="3624837"/>
            <a:ext cx="494046"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ea typeface="楷体" panose="02010609060101010101" pitchFamily="49" charset="-122"/>
                <a:cs typeface="Times New Roman" panose="02020603050405020304" pitchFamily="18" charset="0"/>
              </a:rPr>
              <a:t>丁</a:t>
            </a:r>
            <a:endParaRPr lang="zh-CN" altLang="zh-CN" sz="1200" b="0">
              <a:solidFill>
                <a:srgbClr val="000000"/>
              </a:solidFill>
              <a:cs typeface="Times New Roman" panose="02020603050405020304" pitchFamily="18" charset="0"/>
            </a:endParaRPr>
          </a:p>
        </p:txBody>
      </p:sp>
      <p:sp>
        <p:nvSpPr>
          <p:cNvPr id="12" name="矩形 11"/>
          <p:cNvSpPr/>
          <p:nvPr/>
        </p:nvSpPr>
        <p:spPr>
          <a:xfrm>
            <a:off x="9750030" y="853182"/>
            <a:ext cx="2040943" cy="461665"/>
          </a:xfrm>
          <a:prstGeom prst="rect">
            <a:avLst/>
          </a:prstGeom>
        </p:spPr>
        <p:txBody>
          <a:bodyPr wrap="none">
            <a:spAutoFit/>
          </a:bodyPr>
          <a:lstStyle/>
          <a:p>
            <a:r>
              <a:rPr lang="zh-CN" altLang="zh-CN" sz="2400">
                <a:cs typeface="Times New Roman" panose="02020603050405020304" pitchFamily="18" charset="0"/>
              </a:rPr>
              <a:t>温度计的玻璃</a:t>
            </a:r>
            <a:endParaRPr lang="zh-CN" altLang="en-US"/>
          </a:p>
        </p:txBody>
      </p:sp>
      <p:sp>
        <p:nvSpPr>
          <p:cNvPr id="15" name="矩形 14"/>
          <p:cNvSpPr/>
          <p:nvPr/>
        </p:nvSpPr>
        <p:spPr>
          <a:xfrm>
            <a:off x="374233" y="1383316"/>
            <a:ext cx="2659702" cy="461665"/>
          </a:xfrm>
          <a:prstGeom prst="rect">
            <a:avLst/>
          </a:prstGeom>
        </p:spPr>
        <p:txBody>
          <a:bodyPr wrap="none">
            <a:spAutoFit/>
          </a:bodyPr>
          <a:lstStyle/>
          <a:p>
            <a:r>
              <a:rPr lang="zh-CN" altLang="zh-CN" sz="2400">
                <a:cs typeface="Times New Roman" panose="02020603050405020304" pitchFamily="18" charset="0"/>
              </a:rPr>
              <a:t>泡接触到了容器底</a:t>
            </a:r>
            <a:endParaRPr lang="zh-CN" altLang="en-US"/>
          </a:p>
        </p:txBody>
      </p:sp>
      <p:pic>
        <p:nvPicPr>
          <p:cNvPr id="9" name="21点拨B-14.eps" descr="id:2147489902;FounderCES"/>
          <p:cNvPicPr/>
          <p:nvPr/>
        </p:nvPicPr>
        <p:blipFill rotWithShape="1">
          <a:blip r:embed="rId3"/>
          <a:srcRect r="83333" b="93225"/>
          <a:stretch>
            <a:fillRect/>
          </a:stretch>
        </p:blipFill>
        <p:spPr>
          <a:xfrm>
            <a:off x="323581" y="4109204"/>
            <a:ext cx="1137915" cy="543932"/>
          </a:xfrm>
          <a:prstGeom prst="rect">
            <a:avLst/>
          </a:prstGeom>
        </p:spPr>
      </p:pic>
      <p:sp>
        <p:nvSpPr>
          <p:cNvPr id="11" name="内容占位符 1"/>
          <p:cNvSpPr txBox="1"/>
          <p:nvPr/>
        </p:nvSpPr>
        <p:spPr bwMode="auto">
          <a:xfrm>
            <a:off x="342186" y="4653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根据温度计的使用规则分析解答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13" name="内容占位符 1"/>
          <p:cNvSpPr txBox="1"/>
          <p:nvPr/>
        </p:nvSpPr>
        <p:spPr bwMode="auto">
          <a:xfrm>
            <a:off x="362570" y="5157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由图丁知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实验中温度计的玻璃泡碰到了容器底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1"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7708"/>
            <a:ext cx="11485848" cy="576248"/>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）本实验中，燃料完全燃烧放出热量的多少是通过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来反映的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7653402" y="983062"/>
            <a:ext cx="2659702" cy="461665"/>
          </a:xfrm>
          <a:prstGeom prst="rect">
            <a:avLst/>
          </a:prstGeom>
        </p:spPr>
        <p:txBody>
          <a:bodyPr wrap="none">
            <a:spAutoFit/>
          </a:bodyPr>
          <a:lstStyle/>
          <a:p>
            <a:r>
              <a:rPr lang="zh-CN" altLang="zh-CN" sz="2400">
                <a:cs typeface="Times New Roman" panose="02020603050405020304" pitchFamily="18" charset="0"/>
              </a:rPr>
              <a:t>温度计的示数变化</a:t>
            </a:r>
            <a:endParaRPr lang="zh-CN" altLang="en-US"/>
          </a:p>
        </p:txBody>
      </p:sp>
      <p:sp>
        <p:nvSpPr>
          <p:cNvPr id="11" name="内容占位符 1"/>
          <p:cNvSpPr>
            <a:spLocks noGrp="1"/>
          </p:cNvSpPr>
          <p:nvPr/>
        </p:nvSpPr>
        <p:spPr>
          <a:xfrm>
            <a:off x="360854" y="1337985"/>
            <a:ext cx="11485848" cy="223824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）正确组装实验装置后，小林用（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）中所称量的碎纸片和酒精分别进行实验，正确采集的数据如表所示，根据实验数据，小林却得出了与事实相反的实验结论：质量相同的碎纸片和酒精完全燃烧后，碎纸片放出的热量较多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你认为他在实验中最有可能遗漏的操作是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矩形 12"/>
          <p:cNvSpPr/>
          <p:nvPr/>
        </p:nvSpPr>
        <p:spPr>
          <a:xfrm>
            <a:off x="2630030" y="2865921"/>
            <a:ext cx="3587842"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控制被加热水的质量相等</a:t>
            </a:r>
            <a:endParaRPr lang="zh-CN" altLang="zh-CN" sz="1200">
              <a:solidFill>
                <a:srgbClr val="000000"/>
              </a:solidFill>
              <a:cs typeface="Times New Roman" panose="02020603050405020304" pitchFamily="18" charset="0"/>
            </a:endParaRPr>
          </a:p>
        </p:txBody>
      </p:sp>
      <p:graphicFrame>
        <p:nvGraphicFramePr>
          <p:cNvPr id="3" name="表格 2"/>
          <p:cNvGraphicFramePr>
            <a:graphicFrameLocks noGrp="1"/>
          </p:cNvGraphicFramePr>
          <p:nvPr/>
        </p:nvGraphicFramePr>
        <p:xfrm>
          <a:off x="661462" y="3775973"/>
          <a:ext cx="10906516" cy="1524001"/>
        </p:xfrm>
        <a:graphic>
          <a:graphicData uri="http://schemas.openxmlformats.org/drawingml/2006/table">
            <a:tbl>
              <a:tblPr firstRow="1" firstCol="1" bandRow="1"/>
              <a:tblGrid>
                <a:gridCol w="2481580">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gridCol w="3024336">
                  <a:extLst>
                    <a:ext uri="{9D8B030D-6E8A-4147-A177-3AD203B41FA5}">
                      <a16:colId xmlns:a16="http://schemas.microsoft.com/office/drawing/2014/main" val="20002"/>
                    </a:ext>
                  </a:extLst>
                </a:gridCol>
                <a:gridCol w="2592288">
                  <a:extLst>
                    <a:ext uri="{9D8B030D-6E8A-4147-A177-3AD203B41FA5}">
                      <a16:colId xmlns:a16="http://schemas.microsoft.com/office/drawing/2014/main" val="20003"/>
                    </a:ext>
                  </a:extLst>
                </a:gridCol>
              </a:tblGrid>
              <a:tr h="558165">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加热前的水温</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燃料燃尽时的水温</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水温的变化</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碎纸片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内容占位符 1"/>
          <p:cNvSpPr txBox="1"/>
          <p:nvPr/>
        </p:nvSpPr>
        <p:spPr bwMode="auto">
          <a:xfrm>
            <a:off x="482053" y="2994594"/>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为了比较热值大小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要用相同质量的不同燃料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加热同一种液体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让液体的质量相同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通过温度计的示数变化反映液体吸热多少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即燃料放热多少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4</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实验中要用相同质量的不同燃料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加热质量相等的同一种液体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而小林却得出了与事实相反的实验结论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sym typeface="+mn-ea"/>
              </a:rPr>
              <a:t>可能是没有控制被加热水的质量相等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13" name="21点拨B-14.eps" descr="id:2147489902;FounderCES"/>
          <p:cNvPicPr/>
          <p:nvPr/>
        </p:nvPicPr>
        <p:blipFill rotWithShape="1">
          <a:blip r:embed="rId2"/>
          <a:srcRect r="83333" b="93225"/>
          <a:stretch>
            <a:fillRect/>
          </a:stretch>
        </p:blipFill>
        <p:spPr>
          <a:xfrm>
            <a:off x="323581" y="728180"/>
            <a:ext cx="1137915" cy="543932"/>
          </a:xfrm>
          <a:prstGeom prst="rect">
            <a:avLst/>
          </a:prstGeom>
        </p:spPr>
      </p:pic>
      <p:sp>
        <p:nvSpPr>
          <p:cNvPr id="14" name="内容占位符 1"/>
          <p:cNvSpPr txBox="1"/>
          <p:nvPr/>
        </p:nvSpPr>
        <p:spPr bwMode="auto">
          <a:xfrm>
            <a:off x="478582" y="122301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燃料的热值大小不能直接测量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需要通过液体吸收热量的多少来体现燃料燃烧放出热量的多少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可通过温度计的示数高低反映液体吸热多少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mq</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判断热值大小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21XB6.eps" descr="id:2147489480;FounderCES"/>
          <p:cNvPicPr/>
          <p:nvPr/>
        </p:nvPicPr>
        <p:blipFill>
          <a:blip r:embed="rId2"/>
          <a:stretch>
            <a:fillRect/>
          </a:stretch>
        </p:blipFill>
        <p:spPr>
          <a:xfrm>
            <a:off x="1076735" y="2194400"/>
            <a:ext cx="637609" cy="360040"/>
          </a:xfrm>
          <a:prstGeom prst="rect">
            <a:avLst/>
          </a:prstGeom>
        </p:spPr>
      </p:pic>
      <p:pic>
        <p:nvPicPr>
          <p:cNvPr id="6" name="考点.eps" descr="id:2147489473;FounderCES"/>
          <p:cNvPicPr/>
          <p:nvPr/>
        </p:nvPicPr>
        <p:blipFill>
          <a:blip r:embed="rId3"/>
          <a:stretch>
            <a:fillRect/>
          </a:stretch>
        </p:blipFill>
        <p:spPr>
          <a:xfrm>
            <a:off x="406574" y="1663968"/>
            <a:ext cx="864096" cy="360040"/>
          </a:xfrm>
          <a:prstGeom prst="rect">
            <a:avLst/>
          </a:prstGeom>
        </p:spPr>
      </p:pic>
      <p:sp>
        <p:nvSpPr>
          <p:cNvPr id="4" name="内容占位符 1"/>
          <p:cNvSpPr>
            <a:spLocks noGrp="1"/>
          </p:cNvSpPr>
          <p:nvPr>
            <p:ph idx="1"/>
          </p:nvPr>
        </p:nvSpPr>
        <p:spPr>
          <a:xfrm>
            <a:off x="360854" y="1484784"/>
            <a:ext cx="11485848" cy="3890937"/>
          </a:xfrm>
        </p:spPr>
        <p:txBody>
          <a:bodyPr/>
          <a:lstStyle/>
          <a:p>
            <a:pPr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热机冲程的识别及能量的转化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）下列汽油机工作的四个冲程中，做功冲程是（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sz="7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p>
          <a:p>
            <a:pPr hangingPunct="0">
              <a:spcAft>
                <a:spcPts val="0"/>
              </a:spcAft>
              <a:tabLst>
                <a:tab pos="621093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3.eps" descr="id:2147489466;FounderCES"/>
          <p:cNvPicPr/>
          <p:nvPr/>
        </p:nvPicPr>
        <p:blipFill>
          <a:blip r:embed="rId4"/>
          <a:stretch>
            <a:fillRect/>
          </a:stretch>
        </p:blipFill>
        <p:spPr>
          <a:xfrm>
            <a:off x="3106660" y="934228"/>
            <a:ext cx="5977091" cy="549776"/>
          </a:xfrm>
          <a:prstGeom prst="rect">
            <a:avLst/>
          </a:prstGeom>
        </p:spPr>
      </p:pic>
      <p:pic>
        <p:nvPicPr>
          <p:cNvPr id="7" name="gyc301d.jpg" descr="id:2147490050;FounderCES"/>
          <p:cNvPicPr/>
          <p:nvPr/>
        </p:nvPicPr>
        <p:blipFill>
          <a:blip r:embed="rId5"/>
          <a:stretch>
            <a:fillRect/>
          </a:stretch>
        </p:blipFill>
        <p:spPr>
          <a:xfrm>
            <a:off x="362849" y="2730852"/>
            <a:ext cx="1016713" cy="1706260"/>
          </a:xfrm>
          <a:prstGeom prst="rect">
            <a:avLst/>
          </a:prstGeom>
        </p:spPr>
      </p:pic>
      <p:pic>
        <p:nvPicPr>
          <p:cNvPr id="8" name="gyc301c.jpg" descr="id:2147490057;FounderCES"/>
          <p:cNvPicPr/>
          <p:nvPr/>
        </p:nvPicPr>
        <p:blipFill>
          <a:blip r:embed="rId6"/>
          <a:stretch>
            <a:fillRect/>
          </a:stretch>
        </p:blipFill>
        <p:spPr>
          <a:xfrm>
            <a:off x="3862958" y="2709268"/>
            <a:ext cx="978089" cy="1727844"/>
          </a:xfrm>
          <a:prstGeom prst="rect">
            <a:avLst/>
          </a:prstGeom>
        </p:spPr>
      </p:pic>
      <p:pic>
        <p:nvPicPr>
          <p:cNvPr id="9" name="gyc301a.jpg" descr="id:2147490064;FounderCES"/>
          <p:cNvPicPr/>
          <p:nvPr/>
        </p:nvPicPr>
        <p:blipFill>
          <a:blip r:embed="rId7"/>
          <a:stretch>
            <a:fillRect/>
          </a:stretch>
        </p:blipFill>
        <p:spPr>
          <a:xfrm>
            <a:off x="7299145" y="2709268"/>
            <a:ext cx="1008761" cy="1727844"/>
          </a:xfrm>
          <a:prstGeom prst="rect">
            <a:avLst/>
          </a:prstGeom>
        </p:spPr>
      </p:pic>
      <p:pic>
        <p:nvPicPr>
          <p:cNvPr id="10" name="gyc301b.jpg" descr="id:2147490071;FounderCES"/>
          <p:cNvPicPr/>
          <p:nvPr/>
        </p:nvPicPr>
        <p:blipFill>
          <a:blip r:embed="rId8"/>
          <a:stretch>
            <a:fillRect/>
          </a:stretch>
        </p:blipFill>
        <p:spPr>
          <a:xfrm>
            <a:off x="10487694" y="2676993"/>
            <a:ext cx="991721" cy="1727844"/>
          </a:xfrm>
          <a:prstGeom prst="rect">
            <a:avLst/>
          </a:prstGeom>
        </p:spPr>
      </p:pic>
      <p:sp>
        <p:nvSpPr>
          <p:cNvPr id="5" name="矩形 4"/>
          <p:cNvSpPr/>
          <p:nvPr/>
        </p:nvSpPr>
        <p:spPr>
          <a:xfrm>
            <a:off x="10359616" y="2143587"/>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1483995"/>
            <a:ext cx="11098530" cy="3987800"/>
          </a:xfrm>
        </p:spPr>
        <p:txBody>
          <a:bodyPr wrap="square">
            <a:noAutofit/>
          </a:bodyPr>
          <a:lstStyle/>
          <a:p>
            <a:pPr indent="720725" algn="dist" hangingPunct="0">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本题通过实验考查了学生对控制变量法的应用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同时考查了学生对热值的理解和掌握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考查了学生对实验情况的分析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1</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燃料的热值指的是某种燃料完全燃烧放出的热量与其质量之比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是燃料本身的一种特性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它与燃料的质量以及燃烧条件无关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2</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燃料燃烧越充分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只能说越接近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完全燃烧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燃烧效果越好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而不能说热值越大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en-US">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3</a:t>
            </a:r>
            <a:r>
              <a:rPr lang="zh-CN" altLang="en-US">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只有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1kg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某种燃料在完全燃烧时放出的热量才在数值上等于这种燃料的热值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如果没有完全燃烧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放出的热量要比完全燃烧时少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720725" algn="dist" hangingPunct="0">
              <a:spcAft>
                <a:spcPts val="0"/>
              </a:spcAft>
              <a:tabLst>
                <a:tab pos="621093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规律方法.eps" descr="id:2147490408;FounderCES"/>
          <p:cNvPicPr/>
          <p:nvPr/>
        </p:nvPicPr>
        <p:blipFill>
          <a:blip r:embed="rId2"/>
          <a:stretch>
            <a:fillRect/>
          </a:stretch>
        </p:blipFill>
        <p:spPr>
          <a:xfrm>
            <a:off x="360854" y="930496"/>
            <a:ext cx="1616212" cy="48228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1684244"/>
          </a:xfrm>
        </p:spPr>
        <p:txBody>
          <a:bodyPr/>
          <a:lstStyle/>
          <a:p>
            <a:pPr hangingPunct="0">
              <a:spcAft>
                <a:spcPts val="0"/>
              </a:spcAft>
              <a:tabLst>
                <a:tab pos="621093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江苏盐城期中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）小明利用如图所示装置，可完成以下两个探究实验：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探究不同物质吸热升温的现象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比较质量相等的不同燃料燃烧放出的热量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举一反三.eps" descr="id:2147489909;FounderCES"/>
          <p:cNvPicPr/>
          <p:nvPr/>
        </p:nvPicPr>
        <p:blipFill>
          <a:blip r:embed="rId2"/>
          <a:stretch>
            <a:fillRect/>
          </a:stretch>
        </p:blipFill>
        <p:spPr>
          <a:xfrm>
            <a:off x="360854" y="842831"/>
            <a:ext cx="1658651" cy="479537"/>
          </a:xfrm>
          <a:prstGeom prst="rect">
            <a:avLst/>
          </a:prstGeom>
        </p:spPr>
      </p:pic>
      <p:pic>
        <p:nvPicPr>
          <p:cNvPr id="15" name="gyc307.jpg" descr="id:2147490429;FounderCES"/>
          <p:cNvPicPr/>
          <p:nvPr/>
        </p:nvPicPr>
        <p:blipFill>
          <a:blip r:embed="rId3"/>
          <a:stretch>
            <a:fillRect/>
          </a:stretch>
        </p:blipFill>
        <p:spPr>
          <a:xfrm>
            <a:off x="385848" y="3228201"/>
            <a:ext cx="2821517" cy="2433047"/>
          </a:xfrm>
          <a:prstGeom prst="rect">
            <a:avLst/>
          </a:prstGeom>
        </p:spPr>
      </p:pic>
      <p:pic>
        <p:nvPicPr>
          <p:cNvPr id="16" name="gyc308a.jpg" descr="id:2147490436;FounderCES"/>
          <p:cNvPicPr/>
          <p:nvPr/>
        </p:nvPicPr>
        <p:blipFill>
          <a:blip r:embed="rId4"/>
          <a:stretch>
            <a:fillRect/>
          </a:stretch>
        </p:blipFill>
        <p:spPr>
          <a:xfrm>
            <a:off x="3546999" y="3712009"/>
            <a:ext cx="1391336" cy="1658153"/>
          </a:xfrm>
          <a:prstGeom prst="rect">
            <a:avLst/>
          </a:prstGeom>
        </p:spPr>
      </p:pic>
      <p:pic>
        <p:nvPicPr>
          <p:cNvPr id="17" name="gyc308b.jpg" descr="id:2147490443;FounderCES"/>
          <p:cNvPicPr/>
          <p:nvPr/>
        </p:nvPicPr>
        <p:blipFill>
          <a:blip r:embed="rId5"/>
          <a:stretch>
            <a:fillRect/>
          </a:stretch>
        </p:blipFill>
        <p:spPr>
          <a:xfrm>
            <a:off x="5548355" y="3820372"/>
            <a:ext cx="1741980" cy="1549790"/>
          </a:xfrm>
          <a:prstGeom prst="rect">
            <a:avLst/>
          </a:prstGeom>
        </p:spPr>
      </p:pic>
      <p:pic>
        <p:nvPicPr>
          <p:cNvPr id="18" name="gyc309a.jpg" descr="id:2147490450;FounderCES"/>
          <p:cNvPicPr/>
          <p:nvPr/>
        </p:nvPicPr>
        <p:blipFill>
          <a:blip r:embed="rId6"/>
          <a:stretch>
            <a:fillRect/>
          </a:stretch>
        </p:blipFill>
        <p:spPr>
          <a:xfrm>
            <a:off x="7805111" y="3765404"/>
            <a:ext cx="1632251" cy="1659725"/>
          </a:xfrm>
          <a:prstGeom prst="rect">
            <a:avLst/>
          </a:prstGeom>
        </p:spPr>
      </p:pic>
      <p:pic>
        <p:nvPicPr>
          <p:cNvPr id="19" name="gyc309b.jpg" descr="id:2147490457;FounderCES"/>
          <p:cNvPicPr/>
          <p:nvPr/>
        </p:nvPicPr>
        <p:blipFill>
          <a:blip r:embed="rId7"/>
          <a:stretch>
            <a:fillRect/>
          </a:stretch>
        </p:blipFill>
        <p:spPr>
          <a:xfrm>
            <a:off x="9933024" y="4292420"/>
            <a:ext cx="1953205" cy="1132709"/>
          </a:xfrm>
          <a:prstGeom prst="rect">
            <a:avLst/>
          </a:prstGeom>
        </p:spPr>
      </p:pic>
      <p:sp>
        <p:nvSpPr>
          <p:cNvPr id="11" name="矩形 10"/>
          <p:cNvSpPr/>
          <p:nvPr/>
        </p:nvSpPr>
        <p:spPr>
          <a:xfrm>
            <a:off x="4020302" y="5370162"/>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13" name="矩形 12"/>
          <p:cNvSpPr/>
          <p:nvPr/>
        </p:nvSpPr>
        <p:spPr>
          <a:xfrm>
            <a:off x="6057991" y="5251860"/>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20" name="矩形 19"/>
          <p:cNvSpPr/>
          <p:nvPr/>
        </p:nvSpPr>
        <p:spPr>
          <a:xfrm>
            <a:off x="8471470" y="5370161"/>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22" name="矩形 21"/>
          <p:cNvSpPr/>
          <p:nvPr/>
        </p:nvSpPr>
        <p:spPr>
          <a:xfrm>
            <a:off x="10219163" y="5312869"/>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24" name="矩形 23"/>
          <p:cNvSpPr/>
          <p:nvPr/>
        </p:nvSpPr>
        <p:spPr>
          <a:xfrm>
            <a:off x="5470770" y="566124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探究不同物质吸热升温的现象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的实验，甲、乙虚线中应选择的器材</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），物质吸收热量的多少通过</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来反映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小明设计了两个方案比较不同物质吸热升温的性质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方案一：加热相同时间，比较升高的温度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方案二：升高相同的温度，比较加热的时间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两方案都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07.jpg" descr="id:2147490429;FounderCES"/>
          <p:cNvPicPr/>
          <p:nvPr/>
        </p:nvPicPr>
        <p:blipFill>
          <a:blip r:embed="rId2"/>
          <a:stretch>
            <a:fillRect/>
          </a:stretch>
        </p:blipFill>
        <p:spPr>
          <a:xfrm>
            <a:off x="360854" y="3628831"/>
            <a:ext cx="2821517" cy="2433047"/>
          </a:xfrm>
          <a:prstGeom prst="rect">
            <a:avLst/>
          </a:prstGeom>
        </p:spPr>
      </p:pic>
      <p:pic>
        <p:nvPicPr>
          <p:cNvPr id="4" name="gyc308a.jpg" descr="id:2147490436;FounderCES"/>
          <p:cNvPicPr/>
          <p:nvPr/>
        </p:nvPicPr>
        <p:blipFill>
          <a:blip r:embed="rId3"/>
          <a:stretch>
            <a:fillRect/>
          </a:stretch>
        </p:blipFill>
        <p:spPr>
          <a:xfrm>
            <a:off x="3546999" y="4005064"/>
            <a:ext cx="1391336" cy="1658153"/>
          </a:xfrm>
          <a:prstGeom prst="rect">
            <a:avLst/>
          </a:prstGeom>
        </p:spPr>
      </p:pic>
      <p:pic>
        <p:nvPicPr>
          <p:cNvPr id="5" name="gyc308b.jpg" descr="id:2147490443;FounderCES"/>
          <p:cNvPicPr/>
          <p:nvPr/>
        </p:nvPicPr>
        <p:blipFill>
          <a:blip r:embed="rId4"/>
          <a:stretch>
            <a:fillRect/>
          </a:stretch>
        </p:blipFill>
        <p:spPr>
          <a:xfrm>
            <a:off x="5548355" y="4113427"/>
            <a:ext cx="1741980" cy="1549790"/>
          </a:xfrm>
          <a:prstGeom prst="rect">
            <a:avLst/>
          </a:prstGeom>
        </p:spPr>
      </p:pic>
      <p:pic>
        <p:nvPicPr>
          <p:cNvPr id="6" name="gyc309a.jpg" descr="id:2147490450;FounderCES"/>
          <p:cNvPicPr/>
          <p:nvPr/>
        </p:nvPicPr>
        <p:blipFill>
          <a:blip r:embed="rId5"/>
          <a:stretch>
            <a:fillRect/>
          </a:stretch>
        </p:blipFill>
        <p:spPr>
          <a:xfrm>
            <a:off x="7805111" y="4058459"/>
            <a:ext cx="1632251" cy="1659725"/>
          </a:xfrm>
          <a:prstGeom prst="rect">
            <a:avLst/>
          </a:prstGeom>
        </p:spPr>
      </p:pic>
      <p:pic>
        <p:nvPicPr>
          <p:cNvPr id="7" name="gyc309b.jpg" descr="id:2147490457;FounderCES"/>
          <p:cNvPicPr/>
          <p:nvPr/>
        </p:nvPicPr>
        <p:blipFill>
          <a:blip r:embed="rId6"/>
          <a:stretch>
            <a:fillRect/>
          </a:stretch>
        </p:blipFill>
        <p:spPr>
          <a:xfrm>
            <a:off x="9933024" y="4585475"/>
            <a:ext cx="1953205" cy="1132709"/>
          </a:xfrm>
          <a:prstGeom prst="rect">
            <a:avLst/>
          </a:prstGeom>
        </p:spPr>
      </p:pic>
      <p:sp>
        <p:nvSpPr>
          <p:cNvPr id="8" name="矩形 7"/>
          <p:cNvSpPr/>
          <p:nvPr/>
        </p:nvSpPr>
        <p:spPr>
          <a:xfrm>
            <a:off x="4020302" y="5663217"/>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9" name="矩形 8"/>
          <p:cNvSpPr/>
          <p:nvPr/>
        </p:nvSpPr>
        <p:spPr>
          <a:xfrm>
            <a:off x="6057991" y="5544915"/>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10" name="矩形 9"/>
          <p:cNvSpPr/>
          <p:nvPr/>
        </p:nvSpPr>
        <p:spPr>
          <a:xfrm>
            <a:off x="8471470" y="5663216"/>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11" name="矩形 10"/>
          <p:cNvSpPr/>
          <p:nvPr/>
        </p:nvSpPr>
        <p:spPr>
          <a:xfrm>
            <a:off x="10219163" y="5605924"/>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12" name="矩形 11"/>
          <p:cNvSpPr/>
          <p:nvPr/>
        </p:nvSpPr>
        <p:spPr>
          <a:xfrm>
            <a:off x="5470770" y="5954303"/>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4" name="矩形 13"/>
          <p:cNvSpPr/>
          <p:nvPr/>
        </p:nvSpPr>
        <p:spPr>
          <a:xfrm>
            <a:off x="893046" y="1395192"/>
            <a:ext cx="389850" cy="461665"/>
          </a:xfrm>
          <a:prstGeom prst="rect">
            <a:avLst/>
          </a:prstGeom>
        </p:spPr>
        <p:txBody>
          <a:bodyPr wrap="none">
            <a:spAutoFit/>
          </a:bodyPr>
          <a:lstStyle/>
          <a:p>
            <a:r>
              <a:rPr lang="en-US" altLang="zh-CN" sz="2400"/>
              <a:t>B</a:t>
            </a:r>
            <a:endParaRPr lang="zh-CN" altLang="en-US"/>
          </a:p>
        </p:txBody>
      </p:sp>
      <p:sp>
        <p:nvSpPr>
          <p:cNvPr id="16" name="矩形 15"/>
          <p:cNvSpPr/>
          <p:nvPr/>
        </p:nvSpPr>
        <p:spPr>
          <a:xfrm>
            <a:off x="4673048" y="1395192"/>
            <a:ext cx="407484" cy="461665"/>
          </a:xfrm>
          <a:prstGeom prst="rect">
            <a:avLst/>
          </a:prstGeom>
        </p:spPr>
        <p:txBody>
          <a:bodyPr wrap="none">
            <a:spAutoFit/>
          </a:bodyPr>
          <a:lstStyle/>
          <a:p>
            <a:r>
              <a:rPr lang="en-US" altLang="zh-CN" sz="2400"/>
              <a:t>C</a:t>
            </a:r>
            <a:endParaRPr lang="zh-CN" altLang="en-US"/>
          </a:p>
        </p:txBody>
      </p:sp>
      <p:sp>
        <p:nvSpPr>
          <p:cNvPr id="18" name="矩形 17"/>
          <p:cNvSpPr/>
          <p:nvPr/>
        </p:nvSpPr>
        <p:spPr>
          <a:xfrm>
            <a:off x="510257" y="1936393"/>
            <a:ext cx="1422184" cy="461665"/>
          </a:xfrm>
          <a:prstGeom prst="rect">
            <a:avLst/>
          </a:prstGeom>
        </p:spPr>
        <p:txBody>
          <a:bodyPr wrap="none">
            <a:spAutoFit/>
          </a:bodyPr>
          <a:lstStyle/>
          <a:p>
            <a:r>
              <a:rPr lang="zh-CN" altLang="zh-CN" sz="2400">
                <a:cs typeface="Times New Roman" panose="02020603050405020304" pitchFamily="18" charset="0"/>
              </a:rPr>
              <a:t>加热时间</a:t>
            </a:r>
            <a:endParaRPr lang="zh-CN" altLang="en-US"/>
          </a:p>
        </p:txBody>
      </p:sp>
      <p:sp>
        <p:nvSpPr>
          <p:cNvPr id="20" name="矩形 19"/>
          <p:cNvSpPr/>
          <p:nvPr/>
        </p:nvSpPr>
        <p:spPr>
          <a:xfrm>
            <a:off x="475089" y="3022374"/>
            <a:ext cx="1422184" cy="461665"/>
          </a:xfrm>
          <a:prstGeom prst="rect">
            <a:avLst/>
          </a:prstGeom>
        </p:spPr>
        <p:txBody>
          <a:bodyPr wrap="none">
            <a:spAutoFit/>
          </a:bodyPr>
          <a:lstStyle/>
          <a:p>
            <a:r>
              <a:rPr lang="zh-CN" altLang="zh-CN" sz="2400">
                <a:cs typeface="Times New Roman" panose="02020603050405020304" pitchFamily="18" charset="0"/>
              </a:rPr>
              <a:t>两方案都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在</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探究不同物质吸热升温的现象</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的实验中，应控制液体的种类不同，液体的质量相同，使用相同的酒精灯加热，所以甲、乙虚线中应选择的器材是</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和</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由于实验中运用相同的酒精灯加热，加热时间相同时，两种液体吸收的热量相同，所以实验中运用转换法，通过加热时间来反映物质吸收热量的多少</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07.jpg" descr="id:2147490429;FounderCES"/>
          <p:cNvPicPr/>
          <p:nvPr/>
        </p:nvPicPr>
        <p:blipFill>
          <a:blip r:embed="rId2"/>
          <a:stretch>
            <a:fillRect/>
          </a:stretch>
        </p:blipFill>
        <p:spPr>
          <a:xfrm>
            <a:off x="360854" y="2996952"/>
            <a:ext cx="2821517" cy="2433047"/>
          </a:xfrm>
          <a:prstGeom prst="rect">
            <a:avLst/>
          </a:prstGeom>
        </p:spPr>
      </p:pic>
      <p:pic>
        <p:nvPicPr>
          <p:cNvPr id="4" name="gyc308a.jpg" descr="id:2147490436;FounderCES"/>
          <p:cNvPicPr/>
          <p:nvPr/>
        </p:nvPicPr>
        <p:blipFill>
          <a:blip r:embed="rId3"/>
          <a:stretch>
            <a:fillRect/>
          </a:stretch>
        </p:blipFill>
        <p:spPr>
          <a:xfrm>
            <a:off x="3546999" y="3373185"/>
            <a:ext cx="1391336" cy="1658153"/>
          </a:xfrm>
          <a:prstGeom prst="rect">
            <a:avLst/>
          </a:prstGeom>
        </p:spPr>
      </p:pic>
      <p:pic>
        <p:nvPicPr>
          <p:cNvPr id="5" name="gyc308b.jpg" descr="id:2147490443;FounderCES"/>
          <p:cNvPicPr/>
          <p:nvPr/>
        </p:nvPicPr>
        <p:blipFill>
          <a:blip r:embed="rId4"/>
          <a:stretch>
            <a:fillRect/>
          </a:stretch>
        </p:blipFill>
        <p:spPr>
          <a:xfrm>
            <a:off x="5548355" y="3481548"/>
            <a:ext cx="1741980" cy="1549790"/>
          </a:xfrm>
          <a:prstGeom prst="rect">
            <a:avLst/>
          </a:prstGeom>
        </p:spPr>
      </p:pic>
      <p:pic>
        <p:nvPicPr>
          <p:cNvPr id="6" name="gyc309a.jpg" descr="id:2147490450;FounderCES"/>
          <p:cNvPicPr/>
          <p:nvPr/>
        </p:nvPicPr>
        <p:blipFill>
          <a:blip r:embed="rId5"/>
          <a:stretch>
            <a:fillRect/>
          </a:stretch>
        </p:blipFill>
        <p:spPr>
          <a:xfrm>
            <a:off x="7805111" y="3426580"/>
            <a:ext cx="1632251" cy="1659725"/>
          </a:xfrm>
          <a:prstGeom prst="rect">
            <a:avLst/>
          </a:prstGeom>
        </p:spPr>
      </p:pic>
      <p:pic>
        <p:nvPicPr>
          <p:cNvPr id="7" name="gyc309b.jpg" descr="id:2147490457;FounderCES"/>
          <p:cNvPicPr/>
          <p:nvPr/>
        </p:nvPicPr>
        <p:blipFill>
          <a:blip r:embed="rId6"/>
          <a:stretch>
            <a:fillRect/>
          </a:stretch>
        </p:blipFill>
        <p:spPr>
          <a:xfrm>
            <a:off x="9933024" y="3953596"/>
            <a:ext cx="1953205" cy="1132709"/>
          </a:xfrm>
          <a:prstGeom prst="rect">
            <a:avLst/>
          </a:prstGeom>
        </p:spPr>
      </p:pic>
      <p:sp>
        <p:nvSpPr>
          <p:cNvPr id="8" name="矩形 7"/>
          <p:cNvSpPr/>
          <p:nvPr/>
        </p:nvSpPr>
        <p:spPr>
          <a:xfrm>
            <a:off x="4020302" y="5031338"/>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9" name="矩形 8"/>
          <p:cNvSpPr/>
          <p:nvPr/>
        </p:nvSpPr>
        <p:spPr>
          <a:xfrm>
            <a:off x="6057991" y="4913036"/>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10" name="矩形 9"/>
          <p:cNvSpPr/>
          <p:nvPr/>
        </p:nvSpPr>
        <p:spPr>
          <a:xfrm>
            <a:off x="8471470" y="5031337"/>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11" name="矩形 10"/>
          <p:cNvSpPr/>
          <p:nvPr/>
        </p:nvSpPr>
        <p:spPr>
          <a:xfrm>
            <a:off x="10219163" y="4974045"/>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12" name="矩形 11"/>
          <p:cNvSpPr/>
          <p:nvPr/>
        </p:nvSpPr>
        <p:spPr>
          <a:xfrm>
            <a:off x="5470770" y="532242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实验中运用相同的酒精灯加热，加热时间相同时，两种液体吸收的热量相同，比较两种液体升高的温度，可以比较不同物质吸热升温的现象，所以方案一可行；两种液体的质量相同，升高相同的温度，吸收的热量越多，需要加热的时间越长，所以通过比较加热的时间，可以比较不同物质吸热升温的现象，所以方案二可行，故两方案都</a:t>
            </a:r>
            <a:endPar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可行</a:t>
            </a:r>
            <a:r>
              <a:rPr lang="en-US" altLang="zh-CN">
                <a:solidFill>
                  <a:prstClr val="black"/>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gyc307.jpg" descr="id:2147490429;FounderCES"/>
          <p:cNvPicPr/>
          <p:nvPr/>
        </p:nvPicPr>
        <p:blipFill>
          <a:blip r:embed="rId2"/>
          <a:stretch>
            <a:fillRect/>
          </a:stretch>
        </p:blipFill>
        <p:spPr>
          <a:xfrm>
            <a:off x="360854" y="3501008"/>
            <a:ext cx="2821517" cy="2433047"/>
          </a:xfrm>
          <a:prstGeom prst="rect">
            <a:avLst/>
          </a:prstGeom>
        </p:spPr>
      </p:pic>
      <p:pic>
        <p:nvPicPr>
          <p:cNvPr id="4" name="gyc308a.jpg" descr="id:2147490436;FounderCES"/>
          <p:cNvPicPr/>
          <p:nvPr/>
        </p:nvPicPr>
        <p:blipFill>
          <a:blip r:embed="rId3"/>
          <a:stretch>
            <a:fillRect/>
          </a:stretch>
        </p:blipFill>
        <p:spPr>
          <a:xfrm>
            <a:off x="3546999" y="3877241"/>
            <a:ext cx="1391336" cy="1658153"/>
          </a:xfrm>
          <a:prstGeom prst="rect">
            <a:avLst/>
          </a:prstGeom>
        </p:spPr>
      </p:pic>
      <p:pic>
        <p:nvPicPr>
          <p:cNvPr id="5" name="gyc308b.jpg" descr="id:2147490443;FounderCES"/>
          <p:cNvPicPr/>
          <p:nvPr/>
        </p:nvPicPr>
        <p:blipFill>
          <a:blip r:embed="rId4"/>
          <a:stretch>
            <a:fillRect/>
          </a:stretch>
        </p:blipFill>
        <p:spPr>
          <a:xfrm>
            <a:off x="5548355" y="3985604"/>
            <a:ext cx="1741980" cy="1549790"/>
          </a:xfrm>
          <a:prstGeom prst="rect">
            <a:avLst/>
          </a:prstGeom>
        </p:spPr>
      </p:pic>
      <p:pic>
        <p:nvPicPr>
          <p:cNvPr id="6" name="gyc309a.jpg" descr="id:2147490450;FounderCES"/>
          <p:cNvPicPr/>
          <p:nvPr/>
        </p:nvPicPr>
        <p:blipFill>
          <a:blip r:embed="rId5"/>
          <a:stretch>
            <a:fillRect/>
          </a:stretch>
        </p:blipFill>
        <p:spPr>
          <a:xfrm>
            <a:off x="7805111" y="3930636"/>
            <a:ext cx="1632251" cy="1659725"/>
          </a:xfrm>
          <a:prstGeom prst="rect">
            <a:avLst/>
          </a:prstGeom>
        </p:spPr>
      </p:pic>
      <p:pic>
        <p:nvPicPr>
          <p:cNvPr id="7" name="gyc309b.jpg" descr="id:2147490457;FounderCES"/>
          <p:cNvPicPr/>
          <p:nvPr/>
        </p:nvPicPr>
        <p:blipFill>
          <a:blip r:embed="rId6"/>
          <a:stretch>
            <a:fillRect/>
          </a:stretch>
        </p:blipFill>
        <p:spPr>
          <a:xfrm>
            <a:off x="9933024" y="4457652"/>
            <a:ext cx="1953205" cy="1132709"/>
          </a:xfrm>
          <a:prstGeom prst="rect">
            <a:avLst/>
          </a:prstGeom>
        </p:spPr>
      </p:pic>
      <p:sp>
        <p:nvSpPr>
          <p:cNvPr id="8" name="矩形 7"/>
          <p:cNvSpPr/>
          <p:nvPr/>
        </p:nvSpPr>
        <p:spPr>
          <a:xfrm>
            <a:off x="4020302" y="5535394"/>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9" name="矩形 8"/>
          <p:cNvSpPr/>
          <p:nvPr/>
        </p:nvSpPr>
        <p:spPr>
          <a:xfrm>
            <a:off x="6057991" y="5417092"/>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10" name="矩形 9"/>
          <p:cNvSpPr/>
          <p:nvPr/>
        </p:nvSpPr>
        <p:spPr>
          <a:xfrm>
            <a:off x="8471470" y="5535393"/>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11" name="矩形 10"/>
          <p:cNvSpPr/>
          <p:nvPr/>
        </p:nvSpPr>
        <p:spPr>
          <a:xfrm>
            <a:off x="10219163" y="5478101"/>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12" name="矩形 11"/>
          <p:cNvSpPr/>
          <p:nvPr/>
        </p:nvSpPr>
        <p:spPr>
          <a:xfrm>
            <a:off x="5470770" y="58264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比较质量相等的不同燃料燃烧放出的热量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，正确选择实验器材，实验前，应控制烧杯中被加热物质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）相同，若实验过程中燃料还未燃尽时，某一烧杯内水就沸腾了，此时小明立即在该烧杯中添加了少量水继续实验，直至燃料燃尽后测量水温；这样操作是否可行？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，理由是</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a:t>
            </a:r>
          </a:p>
          <a:p>
            <a:pPr hangingPunct="0">
              <a:spcAft>
                <a:spcPts val="0"/>
              </a:spcAft>
              <a:tabLst>
                <a:tab pos="6210935" algn="l"/>
              </a:tabLst>
            </a:pP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07.jpg" descr="id:2147490429;FounderCES"/>
          <p:cNvPicPr/>
          <p:nvPr/>
        </p:nvPicPr>
        <p:blipFill>
          <a:blip r:embed="rId2"/>
          <a:stretch>
            <a:fillRect/>
          </a:stretch>
        </p:blipFill>
        <p:spPr>
          <a:xfrm>
            <a:off x="360854" y="3551616"/>
            <a:ext cx="2821517" cy="2433047"/>
          </a:xfrm>
          <a:prstGeom prst="rect">
            <a:avLst/>
          </a:prstGeom>
        </p:spPr>
      </p:pic>
      <p:pic>
        <p:nvPicPr>
          <p:cNvPr id="4" name="gyc308a.jpg" descr="id:2147490436;FounderCES"/>
          <p:cNvPicPr/>
          <p:nvPr/>
        </p:nvPicPr>
        <p:blipFill>
          <a:blip r:embed="rId3"/>
          <a:stretch>
            <a:fillRect/>
          </a:stretch>
        </p:blipFill>
        <p:spPr>
          <a:xfrm>
            <a:off x="3546999" y="3927849"/>
            <a:ext cx="1391336" cy="1658153"/>
          </a:xfrm>
          <a:prstGeom prst="rect">
            <a:avLst/>
          </a:prstGeom>
        </p:spPr>
      </p:pic>
      <p:pic>
        <p:nvPicPr>
          <p:cNvPr id="5" name="gyc308b.jpg" descr="id:2147490443;FounderCES"/>
          <p:cNvPicPr/>
          <p:nvPr/>
        </p:nvPicPr>
        <p:blipFill>
          <a:blip r:embed="rId4"/>
          <a:stretch>
            <a:fillRect/>
          </a:stretch>
        </p:blipFill>
        <p:spPr>
          <a:xfrm>
            <a:off x="5548355" y="4036212"/>
            <a:ext cx="1741980" cy="1549790"/>
          </a:xfrm>
          <a:prstGeom prst="rect">
            <a:avLst/>
          </a:prstGeom>
        </p:spPr>
      </p:pic>
      <p:pic>
        <p:nvPicPr>
          <p:cNvPr id="6" name="gyc309a.jpg" descr="id:2147490450;FounderCES"/>
          <p:cNvPicPr/>
          <p:nvPr/>
        </p:nvPicPr>
        <p:blipFill>
          <a:blip r:embed="rId5"/>
          <a:stretch>
            <a:fillRect/>
          </a:stretch>
        </p:blipFill>
        <p:spPr>
          <a:xfrm>
            <a:off x="7805111" y="3981244"/>
            <a:ext cx="1632251" cy="1659725"/>
          </a:xfrm>
          <a:prstGeom prst="rect">
            <a:avLst/>
          </a:prstGeom>
        </p:spPr>
      </p:pic>
      <p:pic>
        <p:nvPicPr>
          <p:cNvPr id="7" name="gyc309b.jpg" descr="id:2147490457;FounderCES"/>
          <p:cNvPicPr/>
          <p:nvPr/>
        </p:nvPicPr>
        <p:blipFill>
          <a:blip r:embed="rId6"/>
          <a:stretch>
            <a:fillRect/>
          </a:stretch>
        </p:blipFill>
        <p:spPr>
          <a:xfrm>
            <a:off x="9933024" y="4508260"/>
            <a:ext cx="1953205" cy="1132709"/>
          </a:xfrm>
          <a:prstGeom prst="rect">
            <a:avLst/>
          </a:prstGeom>
        </p:spPr>
      </p:pic>
      <p:sp>
        <p:nvSpPr>
          <p:cNvPr id="8" name="矩形 7"/>
          <p:cNvSpPr/>
          <p:nvPr/>
        </p:nvSpPr>
        <p:spPr>
          <a:xfrm>
            <a:off x="4020302" y="5586002"/>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9" name="矩形 8"/>
          <p:cNvSpPr/>
          <p:nvPr/>
        </p:nvSpPr>
        <p:spPr>
          <a:xfrm>
            <a:off x="6057991" y="5467700"/>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10" name="矩形 9"/>
          <p:cNvSpPr/>
          <p:nvPr/>
        </p:nvSpPr>
        <p:spPr>
          <a:xfrm>
            <a:off x="8471470" y="5586001"/>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11" name="矩形 10"/>
          <p:cNvSpPr/>
          <p:nvPr/>
        </p:nvSpPr>
        <p:spPr>
          <a:xfrm>
            <a:off x="10219163" y="5528709"/>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12" name="矩形 11"/>
          <p:cNvSpPr/>
          <p:nvPr/>
        </p:nvSpPr>
        <p:spPr>
          <a:xfrm>
            <a:off x="5470770" y="5877088"/>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14" name="矩形 13"/>
          <p:cNvSpPr/>
          <p:nvPr/>
        </p:nvSpPr>
        <p:spPr>
          <a:xfrm>
            <a:off x="3840954" y="1360023"/>
            <a:ext cx="803425" cy="461665"/>
          </a:xfrm>
          <a:prstGeom prst="rect">
            <a:avLst/>
          </a:prstGeom>
        </p:spPr>
        <p:txBody>
          <a:bodyPr wrap="none">
            <a:spAutoFit/>
          </a:bodyPr>
          <a:lstStyle/>
          <a:p>
            <a:r>
              <a:rPr lang="zh-CN" altLang="zh-CN" sz="2400">
                <a:cs typeface="Times New Roman" panose="02020603050405020304" pitchFamily="18" charset="0"/>
              </a:rPr>
              <a:t>质量</a:t>
            </a:r>
            <a:endParaRPr lang="zh-CN" altLang="en-US"/>
          </a:p>
        </p:txBody>
      </p:sp>
      <p:sp>
        <p:nvSpPr>
          <p:cNvPr id="16" name="矩形 15"/>
          <p:cNvSpPr/>
          <p:nvPr/>
        </p:nvSpPr>
        <p:spPr>
          <a:xfrm>
            <a:off x="7349423" y="2457728"/>
            <a:ext cx="1112805" cy="461665"/>
          </a:xfrm>
          <a:prstGeom prst="rect">
            <a:avLst/>
          </a:prstGeom>
        </p:spPr>
        <p:txBody>
          <a:bodyPr wrap="none">
            <a:spAutoFit/>
          </a:bodyPr>
          <a:lstStyle/>
          <a:p>
            <a:r>
              <a:rPr lang="zh-CN" altLang="zh-CN" sz="2400">
                <a:cs typeface="Times New Roman" panose="02020603050405020304" pitchFamily="18" charset="0"/>
              </a:rPr>
              <a:t>不可行</a:t>
            </a:r>
            <a:endParaRPr lang="zh-CN" altLang="en-US"/>
          </a:p>
        </p:txBody>
      </p:sp>
      <p:sp>
        <p:nvSpPr>
          <p:cNvPr id="18" name="矩形 17"/>
          <p:cNvSpPr/>
          <p:nvPr/>
        </p:nvSpPr>
        <p:spPr>
          <a:xfrm>
            <a:off x="9695606" y="2374060"/>
            <a:ext cx="2040943"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没有控制两个</a:t>
            </a:r>
            <a:endParaRPr lang="zh-CN" altLang="zh-CN" sz="1200">
              <a:solidFill>
                <a:srgbClr val="000000"/>
              </a:solidFill>
              <a:cs typeface="Times New Roman" panose="02020603050405020304" pitchFamily="18" charset="0"/>
            </a:endParaRPr>
          </a:p>
        </p:txBody>
      </p:sp>
      <p:sp>
        <p:nvSpPr>
          <p:cNvPr id="20" name="矩形 19"/>
          <p:cNvSpPr/>
          <p:nvPr/>
        </p:nvSpPr>
        <p:spPr>
          <a:xfrm>
            <a:off x="478582" y="3003790"/>
            <a:ext cx="2969083" cy="461665"/>
          </a:xfrm>
          <a:prstGeom prst="rect">
            <a:avLst/>
          </a:prstGeom>
        </p:spPr>
        <p:txBody>
          <a:bodyPr wrap="none">
            <a:spAutoFit/>
          </a:bodyPr>
          <a:lstStyle/>
          <a:p>
            <a:r>
              <a:rPr lang="zh-CN" altLang="zh-CN" sz="2400">
                <a:cs typeface="Times New Roman" panose="02020603050405020304" pitchFamily="18" charset="0"/>
              </a:rPr>
              <a:t>烧杯中水的质量相等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实验中，利用物质吸收热量的多少来反映燃料燃烧放出热量的多少，而物质吸收热量的多少和质量、比热容、温度变化有关，所以，应控制烧杯中被加热物质的质量相等</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由于实验中，为了判断物质吸热多少，要控制烧杯中被加热物质的质量相等，所以某一烧杯内水沸腾了，立即在该烧杯中添加少量水继续实验，则两个烧杯中水的质量不相等，由控制变量法可知，这样操作不可行</a:t>
            </a:r>
            <a:r>
              <a:rPr lang="en-US" altLang="zh-CN">
                <a:latin typeface="宋体" panose="02010600030101010101" pitchFamily="2" charset="-122"/>
                <a:ea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307.jpg" descr="id:2147490429;FounderCES"/>
          <p:cNvPicPr/>
          <p:nvPr/>
        </p:nvPicPr>
        <p:blipFill>
          <a:blip r:embed="rId2"/>
          <a:stretch>
            <a:fillRect/>
          </a:stretch>
        </p:blipFill>
        <p:spPr>
          <a:xfrm>
            <a:off x="360854" y="3501008"/>
            <a:ext cx="2821517" cy="2433047"/>
          </a:xfrm>
          <a:prstGeom prst="rect">
            <a:avLst/>
          </a:prstGeom>
        </p:spPr>
      </p:pic>
      <p:pic>
        <p:nvPicPr>
          <p:cNvPr id="4" name="gyc308a.jpg" descr="id:2147490436;FounderCES"/>
          <p:cNvPicPr/>
          <p:nvPr/>
        </p:nvPicPr>
        <p:blipFill>
          <a:blip r:embed="rId3"/>
          <a:stretch>
            <a:fillRect/>
          </a:stretch>
        </p:blipFill>
        <p:spPr>
          <a:xfrm>
            <a:off x="3546999" y="3877241"/>
            <a:ext cx="1391336" cy="1658153"/>
          </a:xfrm>
          <a:prstGeom prst="rect">
            <a:avLst/>
          </a:prstGeom>
        </p:spPr>
      </p:pic>
      <p:pic>
        <p:nvPicPr>
          <p:cNvPr id="5" name="gyc308b.jpg" descr="id:2147490443;FounderCES"/>
          <p:cNvPicPr/>
          <p:nvPr/>
        </p:nvPicPr>
        <p:blipFill>
          <a:blip r:embed="rId4"/>
          <a:stretch>
            <a:fillRect/>
          </a:stretch>
        </p:blipFill>
        <p:spPr>
          <a:xfrm>
            <a:off x="5548355" y="3985604"/>
            <a:ext cx="1741980" cy="1549790"/>
          </a:xfrm>
          <a:prstGeom prst="rect">
            <a:avLst/>
          </a:prstGeom>
        </p:spPr>
      </p:pic>
      <p:pic>
        <p:nvPicPr>
          <p:cNvPr id="6" name="gyc309a.jpg" descr="id:2147490450;FounderCES"/>
          <p:cNvPicPr/>
          <p:nvPr/>
        </p:nvPicPr>
        <p:blipFill>
          <a:blip r:embed="rId5"/>
          <a:stretch>
            <a:fillRect/>
          </a:stretch>
        </p:blipFill>
        <p:spPr>
          <a:xfrm>
            <a:off x="7805111" y="3930636"/>
            <a:ext cx="1632251" cy="1659725"/>
          </a:xfrm>
          <a:prstGeom prst="rect">
            <a:avLst/>
          </a:prstGeom>
        </p:spPr>
      </p:pic>
      <p:pic>
        <p:nvPicPr>
          <p:cNvPr id="7" name="gyc309b.jpg" descr="id:2147490457;FounderCES"/>
          <p:cNvPicPr/>
          <p:nvPr/>
        </p:nvPicPr>
        <p:blipFill>
          <a:blip r:embed="rId6"/>
          <a:stretch>
            <a:fillRect/>
          </a:stretch>
        </p:blipFill>
        <p:spPr>
          <a:xfrm>
            <a:off x="9933024" y="4457652"/>
            <a:ext cx="1953205" cy="1132709"/>
          </a:xfrm>
          <a:prstGeom prst="rect">
            <a:avLst/>
          </a:prstGeom>
        </p:spPr>
      </p:pic>
      <p:sp>
        <p:nvSpPr>
          <p:cNvPr id="8" name="矩形 7"/>
          <p:cNvSpPr/>
          <p:nvPr/>
        </p:nvSpPr>
        <p:spPr>
          <a:xfrm>
            <a:off x="4020302" y="5535394"/>
            <a:ext cx="407484" cy="461665"/>
          </a:xfrm>
          <a:prstGeom prst="rect">
            <a:avLst/>
          </a:prstGeom>
        </p:spPr>
        <p:txBody>
          <a:bodyPr wrap="none">
            <a:spAutoFit/>
          </a:bodyPr>
          <a:lstStyle/>
          <a:p>
            <a:r>
              <a:rPr lang="en-US" altLang="zh-CN" sz="2400" b="0">
                <a:solidFill>
                  <a:srgbClr val="000000"/>
                </a:solidFill>
              </a:rPr>
              <a:t>A</a:t>
            </a:r>
            <a:endParaRPr lang="zh-CN" altLang="en-US" b="0"/>
          </a:p>
        </p:txBody>
      </p:sp>
      <p:sp>
        <p:nvSpPr>
          <p:cNvPr id="9" name="矩形 8"/>
          <p:cNvSpPr/>
          <p:nvPr/>
        </p:nvSpPr>
        <p:spPr>
          <a:xfrm>
            <a:off x="6057991" y="5417092"/>
            <a:ext cx="389850" cy="579967"/>
          </a:xfrm>
          <a:prstGeom prst="rect">
            <a:avLst/>
          </a:prstGeom>
        </p:spPr>
        <p:txBody>
          <a:bodyPr wrap="none">
            <a:spAutoFit/>
          </a:bodyPr>
          <a:lstStyle/>
          <a:p>
            <a:pPr algn="just">
              <a:lnSpc>
                <a:spcPct val="150000"/>
              </a:lnSpc>
              <a:spcAft>
                <a:spcPts val="0"/>
              </a:spcAft>
              <a:tabLst>
                <a:tab pos="6210935" algn="l"/>
              </a:tabLst>
            </a:pPr>
            <a:r>
              <a:rPr lang="en-US" altLang="zh-CN" sz="2400" b="0">
                <a:solidFill>
                  <a:srgbClr val="000000"/>
                </a:solidFill>
                <a:cs typeface="Times New Roman" panose="02020603050405020304" pitchFamily="18" charset="0"/>
              </a:rPr>
              <a:t>B</a:t>
            </a:r>
            <a:endParaRPr lang="zh-CN" altLang="zh-CN" sz="1200" b="0">
              <a:solidFill>
                <a:srgbClr val="000000"/>
              </a:solidFill>
              <a:cs typeface="Times New Roman" panose="02020603050405020304" pitchFamily="18" charset="0"/>
            </a:endParaRPr>
          </a:p>
        </p:txBody>
      </p:sp>
      <p:sp>
        <p:nvSpPr>
          <p:cNvPr id="10" name="矩形 9"/>
          <p:cNvSpPr/>
          <p:nvPr/>
        </p:nvSpPr>
        <p:spPr>
          <a:xfrm>
            <a:off x="8471470" y="5535393"/>
            <a:ext cx="716863" cy="461665"/>
          </a:xfrm>
          <a:prstGeom prst="rect">
            <a:avLst/>
          </a:prstGeom>
        </p:spPr>
        <p:txBody>
          <a:bodyPr wrap="none">
            <a:spAutoFit/>
          </a:bodyPr>
          <a:lstStyle/>
          <a:p>
            <a:r>
              <a:rPr lang="en-US" altLang="zh-CN" sz="2400" b="0">
                <a:solidFill>
                  <a:srgbClr val="000000"/>
                </a:solidFill>
              </a:rPr>
              <a:t>C</a:t>
            </a:r>
            <a:r>
              <a:rPr lang="zh-CN" altLang="zh-CN" sz="2400" b="0">
                <a:solidFill>
                  <a:srgbClr val="000000"/>
                </a:solidFill>
                <a:cs typeface="Times New Roman" panose="02020603050405020304" pitchFamily="18" charset="0"/>
              </a:rPr>
              <a:t>　</a:t>
            </a:r>
            <a:endParaRPr lang="zh-CN" altLang="en-US" b="0"/>
          </a:p>
        </p:txBody>
      </p:sp>
      <p:sp>
        <p:nvSpPr>
          <p:cNvPr id="11" name="矩形 10"/>
          <p:cNvSpPr/>
          <p:nvPr/>
        </p:nvSpPr>
        <p:spPr>
          <a:xfrm>
            <a:off x="10219163" y="5478101"/>
            <a:ext cx="716863"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　</a:t>
            </a:r>
            <a:r>
              <a:rPr lang="en-US" altLang="zh-CN" sz="2400" b="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12" name="矩形 11"/>
          <p:cNvSpPr/>
          <p:nvPr/>
        </p:nvSpPr>
        <p:spPr>
          <a:xfrm>
            <a:off x="5470770" y="5826480"/>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82361" y="1264308"/>
            <a:ext cx="637609" cy="360040"/>
          </a:xfrm>
          <a:prstGeom prst="rect">
            <a:avLst/>
          </a:prstGeom>
        </p:spPr>
      </p:pic>
      <p:sp>
        <p:nvSpPr>
          <p:cNvPr id="2" name="内容占位符 1"/>
          <p:cNvSpPr>
            <a:spLocks noGrp="1"/>
          </p:cNvSpPr>
          <p:nvPr>
            <p:ph idx="1"/>
          </p:nvPr>
        </p:nvSpPr>
        <p:spPr>
          <a:xfrm>
            <a:off x="360854" y="1102708"/>
            <a:ext cx="11485848" cy="3900235"/>
          </a:xfrm>
        </p:spPr>
        <p:txBody>
          <a:bodyPr/>
          <a:lstStyle/>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小明家买了一台燃气热水器，为了测出这台热水器的热效率，他在老师的指导下进行了一系列的实验，并测得如下数据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）老师发现，上表中有一项是可以不用测量的，是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同时小明还需要知道两组数据分别是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，小明通过教科书上的表格很快查出了这两组数据，我们在这里分别用</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新情境-学.eps" descr="id:2147490464;FounderCES"/>
          <p:cNvPicPr/>
          <p:nvPr/>
        </p:nvPicPr>
        <p:blipFill>
          <a:blip r:embed="rId3"/>
          <a:stretch>
            <a:fillRect/>
          </a:stretch>
        </p:blipFill>
        <p:spPr>
          <a:xfrm>
            <a:off x="343711" y="793860"/>
            <a:ext cx="1405378" cy="410012"/>
          </a:xfrm>
          <a:prstGeom prst="rect">
            <a:avLst/>
          </a:prstGeom>
        </p:spPr>
      </p:pic>
      <p:graphicFrame>
        <p:nvGraphicFramePr>
          <p:cNvPr id="6" name="表格 5"/>
          <p:cNvGraphicFramePr>
            <a:graphicFrameLocks noGrp="1"/>
          </p:cNvGraphicFramePr>
          <p:nvPr/>
        </p:nvGraphicFramePr>
        <p:xfrm>
          <a:off x="478582" y="2300795"/>
          <a:ext cx="11233246" cy="962153"/>
        </p:xfrm>
        <a:graphic>
          <a:graphicData uri="http://schemas.openxmlformats.org/drawingml/2006/table">
            <a:tbl>
              <a:tblPr firstRow="1" firstCol="1" bandRow="1"/>
              <a:tblGrid>
                <a:gridCol w="2143732">
                  <a:extLst>
                    <a:ext uri="{9D8B030D-6E8A-4147-A177-3AD203B41FA5}">
                      <a16:colId xmlns:a16="http://schemas.microsoft.com/office/drawing/2014/main" val="20000"/>
                    </a:ext>
                  </a:extLst>
                </a:gridCol>
                <a:gridCol w="2143732">
                  <a:extLst>
                    <a:ext uri="{9D8B030D-6E8A-4147-A177-3AD203B41FA5}">
                      <a16:colId xmlns:a16="http://schemas.microsoft.com/office/drawing/2014/main" val="20001"/>
                    </a:ext>
                  </a:extLst>
                </a:gridCol>
                <a:gridCol w="2143732">
                  <a:extLst>
                    <a:ext uri="{9D8B030D-6E8A-4147-A177-3AD203B41FA5}">
                      <a16:colId xmlns:a16="http://schemas.microsoft.com/office/drawing/2014/main" val="20002"/>
                    </a:ext>
                  </a:extLst>
                </a:gridCol>
                <a:gridCol w="2143732">
                  <a:extLst>
                    <a:ext uri="{9D8B030D-6E8A-4147-A177-3AD203B41FA5}">
                      <a16:colId xmlns:a16="http://schemas.microsoft.com/office/drawing/2014/main" val="20003"/>
                    </a:ext>
                  </a:extLst>
                </a:gridCol>
                <a:gridCol w="265831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水的质量</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消耗天然气</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矩形 7"/>
          <p:cNvSpPr/>
          <p:nvPr/>
        </p:nvSpPr>
        <p:spPr>
          <a:xfrm>
            <a:off x="7670590" y="3370891"/>
            <a:ext cx="1422184" cy="461665"/>
          </a:xfrm>
          <a:prstGeom prst="rect">
            <a:avLst/>
          </a:prstGeom>
        </p:spPr>
        <p:txBody>
          <a:bodyPr wrap="none">
            <a:spAutoFit/>
          </a:bodyPr>
          <a:lstStyle/>
          <a:p>
            <a:r>
              <a:rPr lang="zh-CN" altLang="zh-CN" sz="2400">
                <a:cs typeface="Times New Roman" panose="02020603050405020304" pitchFamily="18" charset="0"/>
              </a:rPr>
              <a:t>加热时间</a:t>
            </a:r>
            <a:endParaRPr lang="zh-CN" altLang="en-US"/>
          </a:p>
        </p:txBody>
      </p:sp>
      <p:sp>
        <p:nvSpPr>
          <p:cNvPr id="10" name="矩形 9"/>
          <p:cNvSpPr/>
          <p:nvPr/>
        </p:nvSpPr>
        <p:spPr>
          <a:xfrm>
            <a:off x="2935646" y="3930603"/>
            <a:ext cx="1731564" cy="461665"/>
          </a:xfrm>
          <a:prstGeom prst="rect">
            <a:avLst/>
          </a:prstGeom>
        </p:spPr>
        <p:txBody>
          <a:bodyPr wrap="none">
            <a:spAutoFit/>
          </a:bodyPr>
          <a:lstStyle/>
          <a:p>
            <a:r>
              <a:rPr lang="zh-CN" altLang="zh-CN" sz="2400">
                <a:cs typeface="Times New Roman" panose="02020603050405020304" pitchFamily="18" charset="0"/>
              </a:rPr>
              <a:t>水的比热容</a:t>
            </a:r>
            <a:endParaRPr lang="zh-CN" altLang="en-US"/>
          </a:p>
        </p:txBody>
      </p:sp>
      <p:sp>
        <p:nvSpPr>
          <p:cNvPr id="12" name="矩形 11"/>
          <p:cNvSpPr/>
          <p:nvPr/>
        </p:nvSpPr>
        <p:spPr>
          <a:xfrm>
            <a:off x="5101109" y="3919697"/>
            <a:ext cx="2040943" cy="461665"/>
          </a:xfrm>
          <a:prstGeom prst="rect">
            <a:avLst/>
          </a:prstGeom>
        </p:spPr>
        <p:txBody>
          <a:bodyPr wrap="none">
            <a:spAutoFit/>
          </a:bodyPr>
          <a:lstStyle/>
          <a:p>
            <a:r>
              <a:rPr lang="zh-CN" altLang="zh-CN" sz="2400">
                <a:cs typeface="Times New Roman" panose="02020603050405020304" pitchFamily="18" charset="0"/>
              </a:rPr>
              <a:t>天然气的热值</a:t>
            </a:r>
            <a:endParaRPr lang="zh-CN" altLang="en-US"/>
          </a:p>
        </p:txBody>
      </p:sp>
      <p:pic>
        <p:nvPicPr>
          <p:cNvPr id="13" name="21点拨B-14.eps" descr="id:2147489902;FounderCES"/>
          <p:cNvPicPr/>
          <p:nvPr/>
        </p:nvPicPr>
        <p:blipFill rotWithShape="1">
          <a:blip r:embed="rId4">
            <a:clrChange>
              <a:clrFrom>
                <a:srgbClr val="000000">
                  <a:alpha val="0"/>
                </a:srgbClr>
              </a:clrFrom>
              <a:clrTo>
                <a:srgbClr val="000000">
                  <a:alpha val="0"/>
                </a:srgbClr>
              </a:clrTo>
            </a:clrChange>
          </a:blip>
          <a:srcRect r="83333" b="93225"/>
          <a:stretch>
            <a:fillRect/>
          </a:stretch>
        </p:blipFill>
        <p:spPr>
          <a:xfrm>
            <a:off x="360854" y="4921801"/>
            <a:ext cx="1137915" cy="543932"/>
          </a:xfrm>
          <a:prstGeom prst="rect">
            <a:avLst/>
          </a:prstGeom>
        </p:spPr>
      </p:pic>
      <p:sp>
        <p:nvSpPr>
          <p:cNvPr id="14" name="内容占位符 1"/>
          <p:cNvSpPr txBox="1"/>
          <p:nvPr/>
        </p:nvSpPr>
        <p:spPr bwMode="auto">
          <a:xfrm>
            <a:off x="333272" y="5426772"/>
            <a:ext cx="11513430"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eaLnBrk="1">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本题考查热效率的测量和提高热效率的方式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结合相关的物理知识即可解答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根据热水器的热效率的公式即可分析出需要测量的物理量和需要查找的数据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668295"/>
              </a:xfrm>
            </p:spPr>
            <p:txBody>
              <a:bodyPr/>
              <a:lstStyle/>
              <a:p>
                <a:pPr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根据热水器的热效率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可知需要间接测量得出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所以需要测量的物理量有冷水温度</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热水温度</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水的质量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消耗天然气的体积</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比较表格数据可知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加热时间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不用测量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水的比热容</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和天然气的热值</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是物质的特性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数据根据教科书查出直接利用即可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668295"/>
              </a:xfrm>
              <a:blipFill>
                <a:blip r:embed="rId2"/>
                <a:stretch>
                  <a:fillRect l="-796" r="-849" b="-4338"/>
                </a:stretch>
              </a:blipFill>
            </p:spPr>
            <p:txBody>
              <a:bodyPr/>
              <a:lstStyle/>
              <a:p>
                <a:r>
                  <a:rPr lang="zh-CN" altLang="en-US">
                    <a:noFill/>
                  </a:rPr>
                  <a:t> </a:t>
                </a:r>
              </a:p>
            </p:txBody>
          </p:sp>
        </mc:Fallback>
      </mc:AlternateContent>
      <p:graphicFrame>
        <p:nvGraphicFramePr>
          <p:cNvPr id="3" name="表格 2"/>
          <p:cNvGraphicFramePr>
            <a:graphicFrameLocks noGrp="1"/>
          </p:cNvGraphicFramePr>
          <p:nvPr/>
        </p:nvGraphicFramePr>
        <p:xfrm>
          <a:off x="478582" y="3489871"/>
          <a:ext cx="11233246" cy="962153"/>
        </p:xfrm>
        <a:graphic>
          <a:graphicData uri="http://schemas.openxmlformats.org/drawingml/2006/table">
            <a:tbl>
              <a:tblPr firstRow="1" firstCol="1" bandRow="1"/>
              <a:tblGrid>
                <a:gridCol w="2143732">
                  <a:extLst>
                    <a:ext uri="{9D8B030D-6E8A-4147-A177-3AD203B41FA5}">
                      <a16:colId xmlns:a16="http://schemas.microsoft.com/office/drawing/2014/main" val="20000"/>
                    </a:ext>
                  </a:extLst>
                </a:gridCol>
                <a:gridCol w="2143732">
                  <a:extLst>
                    <a:ext uri="{9D8B030D-6E8A-4147-A177-3AD203B41FA5}">
                      <a16:colId xmlns:a16="http://schemas.microsoft.com/office/drawing/2014/main" val="20001"/>
                    </a:ext>
                  </a:extLst>
                </a:gridCol>
                <a:gridCol w="2143732">
                  <a:extLst>
                    <a:ext uri="{9D8B030D-6E8A-4147-A177-3AD203B41FA5}">
                      <a16:colId xmlns:a16="http://schemas.microsoft.com/office/drawing/2014/main" val="20002"/>
                    </a:ext>
                  </a:extLst>
                </a:gridCol>
                <a:gridCol w="2143732">
                  <a:extLst>
                    <a:ext uri="{9D8B030D-6E8A-4147-A177-3AD203B41FA5}">
                      <a16:colId xmlns:a16="http://schemas.microsoft.com/office/drawing/2014/main" val="20003"/>
                    </a:ext>
                  </a:extLst>
                </a:gridCol>
                <a:gridCol w="265831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水的质量</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消耗天然气</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2119"/>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）请你帮小明计算出该热水器的热效率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用含有字母的式子表示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2250823"/>
          <a:ext cx="11233246" cy="962153"/>
        </p:xfrm>
        <a:graphic>
          <a:graphicData uri="http://schemas.openxmlformats.org/drawingml/2006/table">
            <a:tbl>
              <a:tblPr firstRow="1" firstCol="1" bandRow="1"/>
              <a:tblGrid>
                <a:gridCol w="2143732">
                  <a:extLst>
                    <a:ext uri="{9D8B030D-6E8A-4147-A177-3AD203B41FA5}">
                      <a16:colId xmlns:a16="http://schemas.microsoft.com/office/drawing/2014/main" val="20000"/>
                    </a:ext>
                  </a:extLst>
                </a:gridCol>
                <a:gridCol w="2143732">
                  <a:extLst>
                    <a:ext uri="{9D8B030D-6E8A-4147-A177-3AD203B41FA5}">
                      <a16:colId xmlns:a16="http://schemas.microsoft.com/office/drawing/2014/main" val="20001"/>
                    </a:ext>
                  </a:extLst>
                </a:gridCol>
                <a:gridCol w="2143732">
                  <a:extLst>
                    <a:ext uri="{9D8B030D-6E8A-4147-A177-3AD203B41FA5}">
                      <a16:colId xmlns:a16="http://schemas.microsoft.com/office/drawing/2014/main" val="20002"/>
                    </a:ext>
                  </a:extLst>
                </a:gridCol>
                <a:gridCol w="2143732">
                  <a:extLst>
                    <a:ext uri="{9D8B030D-6E8A-4147-A177-3AD203B41FA5}">
                      <a16:colId xmlns:a16="http://schemas.microsoft.com/office/drawing/2014/main" val="20003"/>
                    </a:ext>
                  </a:extLst>
                </a:gridCol>
                <a:gridCol w="2658318">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热水温度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水的质量</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消耗天然气</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sp>
            <p:nvSpPr>
              <p:cNvPr id="5" name="矩形 4"/>
              <p:cNvSpPr/>
              <p:nvPr/>
            </p:nvSpPr>
            <p:spPr>
              <a:xfrm>
                <a:off x="6311230" y="891459"/>
                <a:ext cx="3627596" cy="752001"/>
              </a:xfrm>
              <a:prstGeom prst="rect">
                <a:avLst/>
              </a:prstGeom>
            </p:spPr>
            <p:txBody>
              <a:bodyPr wrap="none">
                <a:spAutoFit/>
              </a:bodyPr>
              <a:lstStyle/>
              <a:p>
                <a:r>
                  <a:rPr lang="en-US" altLang="zh-CN" sz="2400" i="1"/>
                  <a:t>η</a:t>
                </a:r>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r>
                          <a:rPr lang="en-US" altLang="zh-CN" sz="2400" i="1">
                            <a:latin typeface="Cambria Math" panose="02040503050406030204" pitchFamily="18" charset="0"/>
                            <a:cs typeface="Times New Roman" panose="02020603050405020304" pitchFamily="18" charset="0"/>
                          </a:rPr>
                          <m:t>𝑐𝑚</m:t>
                        </m:r>
                        <m:r>
                          <m:rPr>
                            <m:nor/>
                          </m:rPr>
                          <a:rPr lang="zh-CN" altLang="zh-CN" sz="2400">
                            <a:latin typeface="Cambria Math" panose="02040503050406030204" pitchFamily="18" charset="0"/>
                            <a:cs typeface="Times New Roman" panose="02020603050405020304" pitchFamily="18" charset="0"/>
                          </a:rPr>
                          <m:t>（</m:t>
                        </m:r>
                        <m:r>
                          <a:rPr lang="en-US" altLang="zh-CN" sz="2400" i="1">
                            <a:latin typeface="Cambria Math" panose="02040503050406030204" pitchFamily="18" charset="0"/>
                            <a:cs typeface="Times New Roman" panose="02020603050405020304" pitchFamily="18" charset="0"/>
                          </a:rPr>
                          <m:t>𝑡</m:t>
                        </m:r>
                        <m:r>
                          <a:rPr lang="zh-CN" altLang="zh-CN" sz="2400" i="1">
                            <a:latin typeface="Cambria Math" panose="02040503050406030204" pitchFamily="18" charset="0"/>
                            <a:cs typeface="Times New Roman" panose="02020603050405020304" pitchFamily="18" charset="0"/>
                          </a:rPr>
                          <m:t>－</m:t>
                        </m:r>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𝑡</m:t>
                            </m:r>
                          </m:e>
                          <m:sub>
                            <m:r>
                              <a:rPr lang="en-US" altLang="zh-CN" sz="2400">
                                <a:latin typeface="Cambria Math" panose="02040503050406030204" pitchFamily="18" charset="0"/>
                                <a:cs typeface="Times New Roman" panose="02020603050405020304" pitchFamily="18" charset="0"/>
                              </a:rPr>
                              <m:t>0</m:t>
                            </m:r>
                          </m:sub>
                        </m:sSub>
                        <m:r>
                          <m:rPr>
                            <m:nor/>
                          </m:rPr>
                          <a:rPr lang="zh-CN" altLang="zh-CN" sz="2400">
                            <a:latin typeface="Cambria Math" panose="02040503050406030204" pitchFamily="18" charset="0"/>
                            <a:cs typeface="Times New Roman" panose="02020603050405020304" pitchFamily="18" charset="0"/>
                          </a:rPr>
                          <m:t>）</m:t>
                        </m:r>
                      </m:num>
                      <m:den>
                        <m:r>
                          <a:rPr lang="en-US" altLang="zh-CN" sz="2400" i="1">
                            <a:latin typeface="Cambria Math" panose="02040503050406030204" pitchFamily="18" charset="0"/>
                            <a:cs typeface="Times New Roman" panose="02020603050405020304" pitchFamily="18" charset="0"/>
                          </a:rPr>
                          <m:t>𝑞𝑉</m:t>
                        </m:r>
                      </m:den>
                    </m:f>
                  </m:oMath>
                </a14:m>
                <a:r>
                  <a:rPr lang="en-US" altLang="zh-CN" sz="2400">
                    <a:latin typeface="宋体" panose="02010600030101010101" pitchFamily="2" charset="-122"/>
                    <a:cs typeface="Times New Roman" panose="02020603050405020304" pitchFamily="18" charset="0"/>
                  </a:rPr>
                  <a:t>×</a:t>
                </a:r>
                <a:r>
                  <a:rPr lang="en-US" altLang="zh-CN" sz="2400"/>
                  <a:t>100</a:t>
                </a:r>
                <a:r>
                  <a:rPr lang="zh-CN" altLang="zh-CN" sz="2400">
                    <a:cs typeface="Times New Roman" panose="02020603050405020304" pitchFamily="18" charset="0"/>
                  </a:rPr>
                  <a:t>％　</a:t>
                </a:r>
                <a:endParaRPr lang="zh-CN" altLang="en-US"/>
              </a:p>
            </p:txBody>
          </p:sp>
        </mc:Choice>
        <mc:Fallback xmlns="">
          <p:sp>
            <p:nvSpPr>
              <p:cNvPr id="5" name="矩形 4"/>
              <p:cNvSpPr>
                <a:spLocks noRot="1" noChangeAspect="1" noMove="1" noResize="1" noEditPoints="1" noAdjustHandles="1" noChangeArrowheads="1" noChangeShapeType="1" noTextEdit="1"/>
              </p:cNvSpPr>
              <p:nvPr/>
            </p:nvSpPr>
            <p:spPr>
              <a:xfrm>
                <a:off x="6311230" y="891459"/>
                <a:ext cx="3627596" cy="752001"/>
              </a:xfrm>
              <a:prstGeom prst="rect">
                <a:avLst/>
              </a:prstGeom>
              <a:blipFill rotWithShape="1">
                <a:blip r:embed="rId2"/>
                <a:stretch>
                  <a:fillRect l="-17" t="-74" r="12" b="11"/>
                </a:stretch>
              </a:blipFill>
            </p:spPr>
            <p:txBody>
              <a:bodyPr/>
              <a:lstStyle/>
              <a:p>
                <a:r>
                  <a:rPr lang="zh-CN" altLang="en-US">
                    <a:noFill/>
                  </a:rPr>
                  <a:t> </a:t>
                </a:r>
              </a:p>
            </p:txBody>
          </p:sp>
        </mc:Fallback>
      </mc:AlternateContent>
      <p:pic>
        <p:nvPicPr>
          <p:cNvPr id="6"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360854" y="3245108"/>
            <a:ext cx="1137915" cy="543932"/>
          </a:xfrm>
          <a:prstGeom prst="rect">
            <a:avLst/>
          </a:prstGeom>
        </p:spPr>
      </p:pic>
      <mc:AlternateContent xmlns:mc="http://schemas.openxmlformats.org/markup-compatibility/2006" xmlns:a14="http://schemas.microsoft.com/office/drawing/2010/main">
        <mc:Choice Requires="a14">
          <p:sp>
            <p:nvSpPr>
              <p:cNvPr id="7" name="内容占位符 1"/>
              <p:cNvSpPr txBox="1"/>
              <p:nvPr/>
            </p:nvSpPr>
            <p:spPr bwMode="auto">
              <a:xfrm>
                <a:off x="360854" y="3789040"/>
                <a:ext cx="11485848" cy="130234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lgn="dist">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本题考查热效率的测量和提高热效率的方式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结合相关的物理知识即可解答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endPar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00000"/>
                  </a:lnSpc>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用热量公式和</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Q</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Q</m:t>
                        </m:r>
                        <m:r>
                          <a:rPr lang="zh-CN" altLang="en-US" i="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即可得出热效率的表达式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en-US" altLang="zh-CN" baseline="-25000" dirty="0">
                  <a:solidFill>
                    <a:srgbClr val="000000"/>
                  </a:solidFill>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789040"/>
                <a:ext cx="11485848" cy="1302344"/>
              </a:xfrm>
              <a:prstGeom prst="rect">
                <a:avLst/>
              </a:prstGeom>
              <a:blipFill rotWithShape="1">
                <a:blip r:embed="rId4"/>
                <a:stretch>
                  <a:fillRect l="-2" t="-48" r="1" b="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内容占位符 1"/>
              <p:cNvSpPr txBox="1"/>
              <p:nvPr/>
            </p:nvSpPr>
            <p:spPr bwMode="auto">
              <a:xfrm>
                <a:off x="343711" y="4872786"/>
                <a:ext cx="11485848" cy="17348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则热水器的热效率</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Q</m:t>
                        </m:r>
                        <m:r>
                          <m:rPr>
                            <m:nor/>
                          </m:rPr>
                          <a:rPr lang="zh-CN" altLang="en-US"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Q</m:t>
                        </m:r>
                        <m:r>
                          <a:rPr lang="zh-CN" altLang="en-US"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放</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00000"/>
                  </a:lnSpc>
                  <a:spcAft>
                    <a:spcPts val="0"/>
                  </a:spcAft>
                  <a:tabLst>
                    <a:tab pos="621093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𝑞𝑉</m:t>
                        </m:r>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43711" y="4872786"/>
                <a:ext cx="11485848" cy="1734834"/>
              </a:xfrm>
              <a:prstGeom prst="rect">
                <a:avLst/>
              </a:prstGeom>
              <a:blipFill rotWithShape="1">
                <a:blip r:embed="rId5"/>
                <a:stretch>
                  <a:fillRect l="-2" t="-25" r="1" b="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942" y="126876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汽油机一个工作循环包括四个冲程，只有做功冲程对外做功，因此一个工作循环做功一次</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图</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中的一个气门打开，活塞向下运动，所以图</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zh-CN" altLang="zh-CN">
                <a:latin typeface="Times New Roman" panose="02020603050405020304" pitchFamily="18" charset="0"/>
                <a:ea typeface="宋体" panose="02010600030101010101" pitchFamily="2" charset="-122"/>
                <a:cs typeface="Times New Roman" panose="02020603050405020304" pitchFamily="18" charset="0"/>
              </a:rPr>
              <a:t>为吸气冲程；图</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中的两个气门都关闭，活塞向上运动，所以图</a:t>
            </a:r>
            <a:r>
              <a:rPr lang="en-US" altLang="zh-CN">
                <a:latin typeface="Times New Roman" panose="02020603050405020304" pitchFamily="18" charset="0"/>
                <a:ea typeface="宋体" panose="02010600030101010101" pitchFamily="2" charset="-122"/>
                <a:cs typeface="Times New Roman" panose="02020603050405020304" pitchFamily="18" charset="0"/>
              </a:rPr>
              <a:t>B</a:t>
            </a:r>
            <a:r>
              <a:rPr lang="zh-CN" altLang="zh-CN">
                <a:latin typeface="Times New Roman" panose="02020603050405020304" pitchFamily="18" charset="0"/>
                <a:ea typeface="宋体" panose="02010600030101010101" pitchFamily="2" charset="-122"/>
                <a:cs typeface="Times New Roman" panose="02020603050405020304" pitchFamily="18" charset="0"/>
              </a:rPr>
              <a:t>为压缩冲程；图</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中的两个气门都关闭，活塞向下运动，所以图</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zh-CN" altLang="zh-CN">
                <a:latin typeface="Times New Roman" panose="02020603050405020304" pitchFamily="18" charset="0"/>
                <a:ea typeface="宋体" panose="02010600030101010101" pitchFamily="2" charset="-122"/>
                <a:cs typeface="Times New Roman" panose="02020603050405020304" pitchFamily="18" charset="0"/>
              </a:rPr>
              <a:t>为做功冲程；图</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中的一个气门打开，活塞向上运动，所以图</a:t>
            </a:r>
            <a:r>
              <a:rPr lang="en-US" altLang="zh-CN">
                <a:latin typeface="Times New Roman" panose="02020603050405020304" pitchFamily="18" charset="0"/>
                <a:ea typeface="宋体" panose="02010600030101010101" pitchFamily="2" charset="-122"/>
                <a:cs typeface="Times New Roman" panose="02020603050405020304" pitchFamily="18" charset="0"/>
              </a:rPr>
              <a:t>D</a:t>
            </a:r>
            <a:r>
              <a:rPr lang="zh-CN" altLang="zh-CN">
                <a:latin typeface="Times New Roman" panose="02020603050405020304" pitchFamily="18" charset="0"/>
                <a:ea typeface="宋体" panose="02010600030101010101" pitchFamily="2" charset="-122"/>
                <a:cs typeface="Times New Roman" panose="02020603050405020304" pitchFamily="18" charset="0"/>
              </a:rPr>
              <a:t>为排气冲程</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故选</a:t>
            </a:r>
            <a:r>
              <a:rPr lang="en-US" altLang="zh-CN">
                <a:latin typeface="Times New Roman" panose="02020603050405020304" pitchFamily="18" charset="0"/>
                <a:ea typeface="宋体" panose="02010600030101010101" pitchFamily="2" charset="-122"/>
                <a:cs typeface="Times New Roman" panose="02020603050405020304" pitchFamily="18" charset="0"/>
              </a:rPr>
              <a:t>C</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
        <p:nvSpPr>
          <p:cNvPr id="5" name="内容占位符 1"/>
          <p:cNvSpPr txBox="1"/>
          <p:nvPr/>
        </p:nvSpPr>
        <p:spPr bwMode="auto">
          <a:xfrm>
            <a:off x="369998" y="4115434"/>
            <a:ext cx="11485848" cy="1113766"/>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通过模型来揭示原型的形态</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特征和本质的方法称为模型法</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例如用汽油机和柴油机模型来学习四冲程内燃机</a:t>
            </a:r>
            <a:r>
              <a:rPr lang="en-US" altLang="zh-CN" b="1">
                <a:latin typeface="宋体" panose="02010600030101010101" pitchFamily="2" charset="-122"/>
                <a:ea typeface="宋体" panose="02010600030101010101" pitchFamily="2" charset="-122"/>
                <a:cs typeface="Times New Roman" panose="02020603050405020304" pitchFamily="18" charset="0"/>
              </a:rPr>
              <a:t>.</a:t>
            </a:r>
          </a:p>
        </p:txBody>
      </p:sp>
      <p:pic>
        <p:nvPicPr>
          <p:cNvPr id="6" name="图片 5"/>
          <p:cNvPicPr>
            <a:picLocks noChangeAspect="1"/>
          </p:cNvPicPr>
          <p:nvPr/>
        </p:nvPicPr>
        <p:blipFill>
          <a:blip r:embed="rId2"/>
          <a:stretch>
            <a:fillRect/>
          </a:stretch>
        </p:blipFill>
        <p:spPr>
          <a:xfrm>
            <a:off x="369998" y="4115434"/>
            <a:ext cx="1564400" cy="4076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2792239"/>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查阅资料发现，用燃气热水器烧水比用普通燃气灶烧水效率高，于是他找来了家中用坏的一台热水器拆开观察，发现在热水器中有一根弯成多圈的螺旋状的管道，冷水通过这些管道后就变成了热水，同时他还注意到热水器的火焰喷口由许多个小的喷口排列而成比普通燃气灶的面积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），请结合上述材料归纳燃气热水器热效率高的原因：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470.jpg" descr="id:2147490486;FounderCES"/>
          <p:cNvPicPr/>
          <p:nvPr/>
        </p:nvPicPr>
        <p:blipFill>
          <a:blip r:embed="rId2"/>
          <a:stretch>
            <a:fillRect/>
          </a:stretch>
        </p:blipFill>
        <p:spPr>
          <a:xfrm>
            <a:off x="9138734" y="2814845"/>
            <a:ext cx="2717112" cy="2217226"/>
          </a:xfrm>
          <a:prstGeom prst="rect">
            <a:avLst/>
          </a:prstGeom>
        </p:spPr>
      </p:pic>
      <p:sp>
        <p:nvSpPr>
          <p:cNvPr id="6" name="矩形 5"/>
          <p:cNvSpPr/>
          <p:nvPr/>
        </p:nvSpPr>
        <p:spPr>
          <a:xfrm>
            <a:off x="3546161" y="2801100"/>
            <a:ext cx="2350323" cy="461665"/>
          </a:xfrm>
          <a:prstGeom prst="rect">
            <a:avLst/>
          </a:prstGeom>
        </p:spPr>
        <p:txBody>
          <a:bodyPr wrap="none">
            <a:spAutoFit/>
          </a:bodyPr>
          <a:lstStyle/>
          <a:p>
            <a:r>
              <a:rPr lang="zh-CN" altLang="zh-CN" sz="2400">
                <a:cs typeface="Times New Roman" panose="02020603050405020304" pitchFamily="18" charset="0"/>
              </a:rPr>
              <a:t>燃料能充分燃烧</a:t>
            </a:r>
            <a:endParaRPr lang="zh-CN" altLang="en-US"/>
          </a:p>
        </p:txBody>
      </p:sp>
      <p:sp>
        <p:nvSpPr>
          <p:cNvPr id="8" name="矩形 7"/>
          <p:cNvSpPr/>
          <p:nvPr/>
        </p:nvSpPr>
        <p:spPr>
          <a:xfrm>
            <a:off x="6285138" y="2697033"/>
            <a:ext cx="2659702" cy="576248"/>
          </a:xfrm>
          <a:prstGeom prst="rect">
            <a:avLst/>
          </a:prstGeom>
        </p:spPr>
        <p:txBody>
          <a:bodyPr wrap="none">
            <a:spAutoFit/>
          </a:bodyPr>
          <a:lstStyle/>
          <a:p>
            <a:pPr algn="just">
              <a:lnSpc>
                <a:spcPct val="150000"/>
              </a:lnSpc>
              <a:spcAft>
                <a:spcPts val="0"/>
              </a:spcAft>
              <a:tabLst>
                <a:tab pos="6210935" algn="l"/>
              </a:tabLst>
            </a:pPr>
            <a:r>
              <a:rPr lang="zh-CN" altLang="zh-CN" sz="2400">
                <a:cs typeface="Times New Roman" panose="02020603050405020304" pitchFamily="18" charset="0"/>
              </a:rPr>
              <a:t>减小了热量的散失</a:t>
            </a:r>
            <a:endParaRPr lang="zh-CN" altLang="zh-CN" sz="1200">
              <a:solidFill>
                <a:srgbClr val="000000"/>
              </a:solidFill>
              <a:cs typeface="Times New Roman" panose="02020603050405020304" pitchFamily="18" charset="0"/>
            </a:endParaRPr>
          </a:p>
        </p:txBody>
      </p:sp>
      <p:pic>
        <p:nvPicPr>
          <p:cNvPr id="9" name="21点拨B-14.eps" descr="id:2147489902;FounderCES"/>
          <p:cNvPicPr/>
          <p:nvPr/>
        </p:nvPicPr>
        <p:blipFill rotWithShape="1">
          <a:blip r:embed="rId3">
            <a:clrChange>
              <a:clrFrom>
                <a:srgbClr val="000000">
                  <a:alpha val="0"/>
                </a:srgbClr>
              </a:clrFrom>
              <a:clrTo>
                <a:srgbClr val="000000">
                  <a:alpha val="0"/>
                </a:srgbClr>
              </a:clrTo>
            </a:clrChange>
          </a:blip>
          <a:srcRect r="83333" b="93225"/>
          <a:stretch>
            <a:fillRect/>
          </a:stretch>
        </p:blipFill>
        <p:spPr>
          <a:xfrm>
            <a:off x="444079" y="3356992"/>
            <a:ext cx="1020186" cy="487657"/>
          </a:xfrm>
          <a:prstGeom prst="rect">
            <a:avLst/>
          </a:prstGeom>
        </p:spPr>
      </p:pic>
      <p:sp>
        <p:nvSpPr>
          <p:cNvPr id="10" name="内容占位符 1"/>
          <p:cNvSpPr txBox="1"/>
          <p:nvPr/>
        </p:nvSpPr>
        <p:spPr bwMode="auto">
          <a:xfrm>
            <a:off x="343711" y="3701546"/>
            <a:ext cx="8601129"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9125">
              <a:spcAft>
                <a:spcPts val="0"/>
              </a:spcAft>
              <a:tabLst>
                <a:tab pos="621093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本题考查热效率的测量和提高热效率的方式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结合相关的物理知识即可解答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根据影响热水器热效率的因素分析即可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5" name="内容占位符 1">
            <a:extLst>
              <a:ext uri="{FF2B5EF4-FFF2-40B4-BE49-F238E27FC236}">
                <a16:creationId xmlns:a16="http://schemas.microsoft.com/office/drawing/2014/main" id="{46988032-FB97-D46D-803E-108C3A316BA0}"/>
              </a:ext>
            </a:extLst>
          </p:cNvPr>
          <p:cNvSpPr txBox="1">
            <a:spLocks/>
          </p:cNvSpPr>
          <p:nvPr/>
        </p:nvSpPr>
        <p:spPr bwMode="auto">
          <a:xfrm>
            <a:off x="360854" y="49851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10935" algn="l"/>
              </a:tabLst>
            </a:pPr>
            <a:r>
              <a:rPr lang="zh-CN" altLang="zh-CN" dirty="0">
                <a:solidFill>
                  <a:srgbClr val="ED8574"/>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影响热水器热效率的主要因素是燃料燃烧程度和热量的散失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比较燃气热水器和普通燃气灶可知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热水器的火焰喷口处燃料充分燃烧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还有通过热水器中的一根弯成多圈的螺旋状的管道可以尽可能地吸收更多的热量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592"/>
            <a:ext cx="8542664" cy="4524315"/>
          </a:xfrm>
        </p:spPr>
        <p:txBody>
          <a:bodyPr/>
          <a:lstStyle/>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根据能量转化与守恒定律可知，在与外界没有热传递的条件下，物体内能的增加量与外界对物体做功的多少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为了验证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此规律，某兴趣小组设计了如图所示的实验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容器里装一定质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量的水，中间装上带有叶片的转轴，</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转轴上绕上绳子，绳子另一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端通过滑轮与一重物相连；当重物下降时，绳子</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拉动转轴转动，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带动叶片旋转，使容器里的水温度升高</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，结合水的比热容计算出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水增加的内能，以此验证水的内能增加量与重物的重力做功多少是否相等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举一反三.eps" descr="id:2147489909;FounderCES"/>
          <p:cNvPicPr/>
          <p:nvPr/>
        </p:nvPicPr>
        <p:blipFill>
          <a:blip r:embed="rId2"/>
          <a:stretch>
            <a:fillRect/>
          </a:stretch>
        </p:blipFill>
        <p:spPr>
          <a:xfrm>
            <a:off x="343711" y="842831"/>
            <a:ext cx="1658651" cy="479537"/>
          </a:xfrm>
          <a:prstGeom prst="rect">
            <a:avLst/>
          </a:prstGeom>
        </p:spPr>
      </p:pic>
      <p:pic>
        <p:nvPicPr>
          <p:cNvPr id="5" name="gh234.jpg" descr="id:2147490507;FounderCES"/>
          <p:cNvPicPr/>
          <p:nvPr/>
        </p:nvPicPr>
        <p:blipFill>
          <a:blip r:embed="rId3">
            <a:clrChange>
              <a:clrFrom>
                <a:srgbClr val="FFFFFE"/>
              </a:clrFrom>
              <a:clrTo>
                <a:srgbClr val="FFFFFE">
                  <a:alpha val="0"/>
                </a:srgbClr>
              </a:clrTo>
            </a:clrChange>
          </a:blip>
          <a:stretch>
            <a:fillRect/>
          </a:stretch>
        </p:blipFill>
        <p:spPr>
          <a:xfrm>
            <a:off x="9047534" y="1556792"/>
            <a:ext cx="2714977" cy="2633830"/>
          </a:xfrm>
          <a:prstGeom prst="rect">
            <a:avLst/>
          </a:prstGeom>
        </p:spPr>
      </p:pic>
      <p:sp>
        <p:nvSpPr>
          <p:cNvPr id="7" name="矩形 6"/>
          <p:cNvSpPr/>
          <p:nvPr/>
        </p:nvSpPr>
        <p:spPr>
          <a:xfrm>
            <a:off x="9616986" y="4147164"/>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为了完成此实验，除已提供测质量的电子天平外，还需要的测量工具：</a:t>
            </a:r>
            <a:r>
              <a:rPr lang="en-US" altLang="zh-CN"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34.jpg" descr="id:2147490507;FounderCES"/>
          <p:cNvPicPr/>
          <p:nvPr/>
        </p:nvPicPr>
        <p:blipFill>
          <a:blip r:embed="rId2">
            <a:clrChange>
              <a:clrFrom>
                <a:srgbClr val="FFFFFE"/>
              </a:clrFrom>
              <a:clrTo>
                <a:srgbClr val="FFFFFE">
                  <a:alpha val="0"/>
                </a:srgbClr>
              </a:clrTo>
            </a:clrChange>
          </a:blip>
          <a:stretch>
            <a:fillRect/>
          </a:stretch>
        </p:blipFill>
        <p:spPr>
          <a:xfrm>
            <a:off x="5015086" y="2112085"/>
            <a:ext cx="2714977" cy="2633830"/>
          </a:xfrm>
          <a:prstGeom prst="rect">
            <a:avLst/>
          </a:prstGeom>
        </p:spPr>
      </p:pic>
      <p:sp>
        <p:nvSpPr>
          <p:cNvPr id="4" name="矩形 3"/>
          <p:cNvSpPr/>
          <p:nvPr/>
        </p:nvSpPr>
        <p:spPr>
          <a:xfrm>
            <a:off x="5584538" y="470245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0343678" y="840786"/>
            <a:ext cx="1112805" cy="461665"/>
          </a:xfrm>
          <a:prstGeom prst="rect">
            <a:avLst/>
          </a:prstGeom>
        </p:spPr>
        <p:txBody>
          <a:bodyPr wrap="none">
            <a:spAutoFit/>
          </a:bodyPr>
          <a:lstStyle/>
          <a:p>
            <a:r>
              <a:rPr lang="zh-CN" altLang="zh-CN" sz="2400">
                <a:cs typeface="Times New Roman" panose="02020603050405020304" pitchFamily="18" charset="0"/>
              </a:rPr>
              <a:t>刻度尺</a:t>
            </a:r>
            <a:endParaRPr lang="zh-CN" altLang="en-US"/>
          </a:p>
        </p:txBody>
      </p:sp>
      <p:sp>
        <p:nvSpPr>
          <p:cNvPr id="8" name="矩形 7"/>
          <p:cNvSpPr/>
          <p:nvPr/>
        </p:nvSpPr>
        <p:spPr>
          <a:xfrm>
            <a:off x="522542" y="1386400"/>
            <a:ext cx="1422184" cy="461665"/>
          </a:xfrm>
          <a:prstGeom prst="rect">
            <a:avLst/>
          </a:prstGeom>
        </p:spPr>
        <p:txBody>
          <a:bodyPr wrap="none">
            <a:spAutoFit/>
          </a:bodyPr>
          <a:lstStyle/>
          <a:p>
            <a:r>
              <a:rPr lang="zh-CN" altLang="zh-CN" sz="2400">
                <a:cs typeface="Times New Roman" panose="02020603050405020304" pitchFamily="18" charset="0"/>
              </a:rPr>
              <a:t>温度计　</a:t>
            </a:r>
            <a:endParaRPr lang="zh-CN" altLang="en-US"/>
          </a:p>
        </p:txBody>
      </p:sp>
      <p:sp>
        <p:nvSpPr>
          <p:cNvPr id="9" name="内容占位符 1"/>
          <p:cNvSpPr txBox="1"/>
          <p:nvPr/>
        </p:nvSpPr>
        <p:spPr bwMode="auto">
          <a:xfrm>
            <a:off x="360854" y="5229200"/>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实验中应需要用刻度尺测量重物下降的高度、用温度计测量水升高的温度</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）兴趣小组在实验过程中发现，水内能的增加量小于重物做功的大小，请写出造成这种现象的一种原因：</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234.jpg" descr="id:2147490507;FounderCES"/>
          <p:cNvPicPr/>
          <p:nvPr/>
        </p:nvPicPr>
        <p:blipFill>
          <a:blip r:embed="rId2">
            <a:clrChange>
              <a:clrFrom>
                <a:srgbClr val="FFFFFE"/>
              </a:clrFrom>
              <a:clrTo>
                <a:srgbClr val="FFFFFE">
                  <a:alpha val="0"/>
                </a:srgbClr>
              </a:clrTo>
            </a:clrChange>
          </a:blip>
          <a:stretch>
            <a:fillRect/>
          </a:stretch>
        </p:blipFill>
        <p:spPr>
          <a:xfrm>
            <a:off x="5015086" y="1988840"/>
            <a:ext cx="2714977" cy="2633830"/>
          </a:xfrm>
          <a:prstGeom prst="rect">
            <a:avLst/>
          </a:prstGeom>
        </p:spPr>
      </p:pic>
      <p:sp>
        <p:nvSpPr>
          <p:cNvPr id="4" name="矩形 3"/>
          <p:cNvSpPr/>
          <p:nvPr/>
        </p:nvSpPr>
        <p:spPr>
          <a:xfrm>
            <a:off x="5584538" y="4579212"/>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3808534" y="1353156"/>
            <a:ext cx="2040943" cy="461665"/>
          </a:xfrm>
          <a:prstGeom prst="rect">
            <a:avLst/>
          </a:prstGeom>
        </p:spPr>
        <p:txBody>
          <a:bodyPr wrap="none">
            <a:spAutoFit/>
          </a:bodyPr>
          <a:lstStyle/>
          <a:p>
            <a:r>
              <a:rPr lang="zh-CN" altLang="zh-CN" sz="2400">
                <a:cs typeface="Times New Roman" panose="02020603050405020304" pitchFamily="18" charset="0"/>
              </a:rPr>
              <a:t>滑轮存在摩擦</a:t>
            </a:r>
            <a:endParaRPr lang="zh-CN" altLang="en-US"/>
          </a:p>
        </p:txBody>
      </p:sp>
      <p:sp>
        <p:nvSpPr>
          <p:cNvPr id="7" name="内容占位符 1"/>
          <p:cNvSpPr txBox="1"/>
          <p:nvPr/>
        </p:nvSpPr>
        <p:spPr bwMode="auto">
          <a:xfrm>
            <a:off x="366548" y="5157192"/>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在实验的过程中，滑轮存在摩擦、液体会散热等情况，会使得水内能的增加量小于重物做功的大小</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4454233"/>
          </a:xfrm>
        </p:spPr>
        <p:txBody>
          <a:bodyPr/>
          <a:lstStyle/>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）改进实验后，获得了如下数据，规律得到验证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210935" algn="l"/>
              </a:tabLst>
            </a:pPr>
            <a:endParaRPr lang="en-US"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21093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若使容器内相同质量水的温度升高</a:t>
            </a:r>
            <a:r>
              <a:rPr lang="en-US" altLang="zh-CN">
                <a:solidFill>
                  <a:srgbClr val="000000"/>
                </a:solidFill>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的重物需下降</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098548"/>
          <a:ext cx="8424935" cy="3376743"/>
        </p:xfrm>
        <a:graphic>
          <a:graphicData uri="http://schemas.openxmlformats.org/drawingml/2006/table">
            <a:tbl>
              <a:tblPr firstRow="1" firstCol="1" bandRow="1"/>
              <a:tblGrid>
                <a:gridCol w="1444034">
                  <a:extLst>
                    <a:ext uri="{9D8B030D-6E8A-4147-A177-3AD203B41FA5}">
                      <a16:colId xmlns:a16="http://schemas.microsoft.com/office/drawing/2014/main" val="20000"/>
                    </a:ext>
                  </a:extLst>
                </a:gridCol>
                <a:gridCol w="2407847">
                  <a:extLst>
                    <a:ext uri="{9D8B030D-6E8A-4147-A177-3AD203B41FA5}">
                      <a16:colId xmlns:a16="http://schemas.microsoft.com/office/drawing/2014/main" val="20001"/>
                    </a:ext>
                  </a:extLst>
                </a:gridCol>
                <a:gridCol w="2286527">
                  <a:extLst>
                    <a:ext uri="{9D8B030D-6E8A-4147-A177-3AD203B41FA5}">
                      <a16:colId xmlns:a16="http://schemas.microsoft.com/office/drawing/2014/main" val="20002"/>
                    </a:ext>
                  </a:extLst>
                </a:gridCol>
                <a:gridCol w="2286527">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tabLst>
                          <a:tab pos="6210935"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重物质量</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下降高度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tc>
                  <a:txBody>
                    <a:bodyPr/>
                    <a:lstStyle/>
                    <a:p>
                      <a:pPr algn="ctr" hangingPunct="0">
                        <a:lnSpc>
                          <a:spcPct val="150000"/>
                        </a:lnSpc>
                        <a:spcAft>
                          <a:spcPts val="0"/>
                        </a:spcAft>
                        <a:tabLst>
                          <a:tab pos="6210935" algn="l"/>
                        </a:tabLs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en-US" sz="2400" i="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4FC"/>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21093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4" name="gh234.jpg" descr="id:2147490507;FounderCES"/>
          <p:cNvPicPr/>
          <p:nvPr/>
        </p:nvPicPr>
        <p:blipFill>
          <a:blip r:embed="rId2">
            <a:clrChange>
              <a:clrFrom>
                <a:srgbClr val="FFFFFE"/>
              </a:clrFrom>
              <a:clrTo>
                <a:srgbClr val="FFFFFE">
                  <a:alpha val="0"/>
                </a:srgbClr>
              </a:clrTo>
            </a:clrChange>
          </a:blip>
          <a:stretch>
            <a:fillRect/>
          </a:stretch>
        </p:blipFill>
        <p:spPr>
          <a:xfrm>
            <a:off x="9081667" y="1312455"/>
            <a:ext cx="2714977" cy="2633830"/>
          </a:xfrm>
          <a:prstGeom prst="rect">
            <a:avLst/>
          </a:prstGeom>
        </p:spPr>
      </p:pic>
      <p:sp>
        <p:nvSpPr>
          <p:cNvPr id="5" name="矩形 4"/>
          <p:cNvSpPr/>
          <p:nvPr/>
        </p:nvSpPr>
        <p:spPr>
          <a:xfrm>
            <a:off x="9651119" y="3902827"/>
            <a:ext cx="1576072" cy="576248"/>
          </a:xfrm>
          <a:prstGeom prst="rect">
            <a:avLst/>
          </a:prstGeom>
        </p:spPr>
        <p:txBody>
          <a:bodyPr wrap="none">
            <a:spAutoFit/>
          </a:bodyPr>
          <a:lstStyle/>
          <a:p>
            <a:pPr algn="just">
              <a:lnSpc>
                <a:spcPct val="150000"/>
              </a:lnSpc>
              <a:spcAft>
                <a:spcPts val="0"/>
              </a:spcAft>
              <a:tabLst>
                <a:tab pos="6210935"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矩形 6"/>
          <p:cNvSpPr/>
          <p:nvPr/>
        </p:nvSpPr>
        <p:spPr>
          <a:xfrm>
            <a:off x="8799124" y="4374896"/>
            <a:ext cx="492443" cy="579967"/>
          </a:xfrm>
          <a:prstGeom prst="rect">
            <a:avLst/>
          </a:prstGeom>
        </p:spPr>
        <p:txBody>
          <a:bodyPr wrap="none">
            <a:spAutoFit/>
          </a:bodyPr>
          <a:lstStyle/>
          <a:p>
            <a:pPr algn="just">
              <a:lnSpc>
                <a:spcPct val="150000"/>
              </a:lnSpc>
              <a:spcAft>
                <a:spcPts val="0"/>
              </a:spcAft>
              <a:tabLst>
                <a:tab pos="6210935" algn="l"/>
              </a:tabLst>
            </a:pPr>
            <a:r>
              <a:rPr lang="en-US" altLang="zh-CN" sz="2400">
                <a:cs typeface="Times New Roman" panose="02020603050405020304" pitchFamily="18" charset="0"/>
              </a:rPr>
              <a:t>20</a:t>
            </a:r>
            <a:endParaRPr lang="zh-CN" altLang="zh-CN" sz="1200">
              <a:solidFill>
                <a:srgbClr val="000000"/>
              </a:solidFill>
              <a:cs typeface="Times New Roman" panose="02020603050405020304" pitchFamily="18" charset="0"/>
            </a:endParaRPr>
          </a:p>
        </p:txBody>
      </p:sp>
      <p:sp>
        <p:nvSpPr>
          <p:cNvPr id="8" name="内容占位符 1"/>
          <p:cNvSpPr txBox="1"/>
          <p:nvPr/>
        </p:nvSpPr>
        <p:spPr bwMode="auto">
          <a:xfrm>
            <a:off x="360854" y="49039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由实验数据可知，</a:t>
            </a:r>
            <a:r>
              <a:rPr lang="en-US" altLang="zh-CN">
                <a:latin typeface="Times New Roman" panose="02020603050405020304" pitchFamily="18" charset="0"/>
                <a:ea typeface="宋体" panose="02010600030101010101" pitchFamily="2" charset="-122"/>
                <a:cs typeface="Times New Roman" panose="02020603050405020304" pitchFamily="18" charset="0"/>
              </a:rPr>
              <a:t>20kg</a:t>
            </a:r>
            <a:r>
              <a:rPr lang="zh-CN" altLang="zh-CN">
                <a:latin typeface="Times New Roman" panose="02020603050405020304" pitchFamily="18" charset="0"/>
                <a:ea typeface="宋体" panose="02010600030101010101" pitchFamily="2" charset="-122"/>
                <a:cs typeface="Times New Roman" panose="02020603050405020304" pitchFamily="18" charset="0"/>
              </a:rPr>
              <a:t>的重物高度下降</a:t>
            </a:r>
            <a:r>
              <a:rPr lang="en-US" altLang="zh-CN">
                <a:latin typeface="Times New Roman" panose="02020603050405020304" pitchFamily="18" charset="0"/>
                <a:ea typeface="宋体" panose="02010600030101010101" pitchFamily="2" charset="-122"/>
                <a:cs typeface="Times New Roman" panose="02020603050405020304" pitchFamily="18" charset="0"/>
              </a:rPr>
              <a:t>5m</a:t>
            </a:r>
            <a:r>
              <a:rPr lang="zh-CN" altLang="zh-CN">
                <a:latin typeface="Times New Roman" panose="02020603050405020304" pitchFamily="18" charset="0"/>
                <a:ea typeface="宋体" panose="02010600030101010101" pitchFamily="2" charset="-122"/>
                <a:cs typeface="Times New Roman" panose="02020603050405020304" pitchFamily="18" charset="0"/>
              </a:rPr>
              <a:t>，水温升高</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en-US" altLang="zh-CN">
                <a:latin typeface="+mj-lt"/>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，即</a:t>
            </a:r>
            <a:r>
              <a:rPr lang="en-US" altLang="zh-CN">
                <a:latin typeface="Times New Roman" panose="02020603050405020304" pitchFamily="18" charset="0"/>
                <a:ea typeface="宋体" panose="02010600030101010101" pitchFamily="2" charset="-122"/>
                <a:cs typeface="Times New Roman" panose="02020603050405020304" pitchFamily="18" charset="0"/>
              </a:rPr>
              <a:t>1kg</a:t>
            </a:r>
            <a:r>
              <a:rPr lang="zh-CN" altLang="zh-CN">
                <a:latin typeface="Times New Roman" panose="02020603050405020304" pitchFamily="18" charset="0"/>
                <a:ea typeface="宋体" panose="02010600030101010101" pitchFamily="2" charset="-122"/>
                <a:cs typeface="Times New Roman" panose="02020603050405020304" pitchFamily="18" charset="0"/>
              </a:rPr>
              <a:t>的重物高度下降</a:t>
            </a:r>
            <a:r>
              <a:rPr lang="en-US" altLang="zh-CN">
                <a:latin typeface="Times New Roman" panose="02020603050405020304" pitchFamily="18" charset="0"/>
                <a:ea typeface="宋体" panose="02010600030101010101" pitchFamily="2" charset="-122"/>
                <a:cs typeface="Times New Roman" panose="02020603050405020304" pitchFamily="18" charset="0"/>
              </a:rPr>
              <a:t>1m</a:t>
            </a:r>
            <a:r>
              <a:rPr lang="zh-CN" altLang="zh-CN">
                <a:latin typeface="Times New Roman" panose="02020603050405020304" pitchFamily="18" charset="0"/>
                <a:ea typeface="宋体" panose="02010600030101010101" pitchFamily="2" charset="-122"/>
                <a:cs typeface="Times New Roman" panose="02020603050405020304" pitchFamily="18" charset="0"/>
              </a:rPr>
              <a:t>，水温升高</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en-US" altLang="zh-CN">
                <a:latin typeface="+mj-lt"/>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005</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，则有</a:t>
            </a:r>
            <a:r>
              <a:rPr lang="en-US" altLang="zh-CN">
                <a:latin typeface="Times New Roman" panose="02020603050405020304" pitchFamily="18" charset="0"/>
                <a:ea typeface="宋体" panose="02010600030101010101" pitchFamily="2" charset="-122"/>
                <a:cs typeface="Times New Roman" panose="02020603050405020304" pitchFamily="18" charset="0"/>
              </a:rPr>
              <a:t>25kg</a:t>
            </a:r>
            <a:r>
              <a:rPr lang="zh-CN" altLang="zh-CN">
                <a:latin typeface="Times New Roman" panose="02020603050405020304" pitchFamily="18" charset="0"/>
                <a:ea typeface="宋体" panose="02010600030101010101" pitchFamily="2" charset="-122"/>
                <a:cs typeface="Times New Roman" panose="02020603050405020304" pitchFamily="18" charset="0"/>
              </a:rPr>
              <a:t>的重物高度下降</a:t>
            </a:r>
            <a:r>
              <a:rPr lang="en-US" altLang="zh-CN">
                <a:latin typeface="Times New Roman" panose="02020603050405020304" pitchFamily="18" charset="0"/>
                <a:ea typeface="宋体" panose="02010600030101010101" pitchFamily="2" charset="-122"/>
                <a:cs typeface="Times New Roman" panose="02020603050405020304" pitchFamily="18" charset="0"/>
              </a:rPr>
              <a:t>1m</a:t>
            </a:r>
            <a:r>
              <a:rPr lang="zh-CN" altLang="zh-CN">
                <a:latin typeface="Times New Roman" panose="02020603050405020304" pitchFamily="18" charset="0"/>
                <a:ea typeface="宋体" panose="02010600030101010101" pitchFamily="2" charset="-122"/>
                <a:cs typeface="Times New Roman" panose="02020603050405020304" pitchFamily="18" charset="0"/>
              </a:rPr>
              <a:t>，水温升高</a:t>
            </a:r>
            <a:r>
              <a:rPr lang="en-US" altLang="zh-CN">
                <a:latin typeface="Times New Roman" panose="02020603050405020304" pitchFamily="18" charset="0"/>
                <a:ea typeface="宋体" panose="02010600030101010101" pitchFamily="2" charset="-122"/>
                <a:cs typeface="Times New Roman" panose="02020603050405020304" pitchFamily="18" charset="0"/>
              </a:rPr>
              <a:t>0</a:t>
            </a:r>
            <a:r>
              <a:rPr lang="en-US" altLang="zh-CN">
                <a:latin typeface="+mj-lt"/>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125</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，要使水温升高</a:t>
            </a:r>
            <a:r>
              <a:rPr lang="en-US" altLang="zh-CN">
                <a:latin typeface="+mj-lt"/>
                <a:ea typeface="宋体" panose="02010600030101010101" pitchFamily="2" charset="-122"/>
                <a:cs typeface="Times New Roman" panose="02020603050405020304" pitchFamily="18" charset="0"/>
              </a:rPr>
              <a:t>2.</a:t>
            </a:r>
            <a:r>
              <a:rPr lang="en-US" altLang="zh-CN">
                <a:latin typeface="Times New Roman" panose="02020603050405020304" pitchFamily="18" charset="0"/>
                <a:ea typeface="宋体" panose="02010600030101010101" pitchFamily="2" charset="-122"/>
                <a:cs typeface="Times New Roman" panose="02020603050405020304" pitchFamily="18" charset="0"/>
              </a:rPr>
              <a:t>5</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，根据比例可知，需要下降的高度为</a:t>
            </a:r>
            <a:r>
              <a:rPr lang="en-US" altLang="zh-CN">
                <a:latin typeface="Times New Roman" panose="02020603050405020304" pitchFamily="18" charset="0"/>
                <a:ea typeface="宋体" panose="02010600030101010101" pitchFamily="2" charset="-122"/>
                <a:cs typeface="Times New Roman" panose="02020603050405020304" pitchFamily="18" charset="0"/>
              </a:rPr>
              <a:t>20m</a:t>
            </a:r>
            <a:r>
              <a:rPr lang="en-US" altLang="zh-CN">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122384"/>
            <a:ext cx="11485848" cy="2238241"/>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根据各冲程的特点确定是哪一个冲程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一般从两个方面突破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看进气门和排气门的开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进气门开的为吸气冲程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排气门开的为排气冲程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进气门和排气门都闭合为压缩或做功冲程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看活塞的运动方向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活塞向下运动为吸气或做功冲程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活塞向上运动为压缩或排气冲程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方法技巧.eps" descr="id:2147489592;FounderCES"/>
          <p:cNvPicPr/>
          <p:nvPr/>
        </p:nvPicPr>
        <p:blipFill>
          <a:blip r:embed="rId2"/>
          <a:stretch>
            <a:fillRect/>
          </a:stretch>
        </p:blipFill>
        <p:spPr>
          <a:xfrm>
            <a:off x="374221" y="2708920"/>
            <a:ext cx="1682034" cy="493138"/>
          </a:xfrm>
          <a:prstGeom prst="rect">
            <a:avLst/>
          </a:prstGeom>
        </p:spPr>
      </p:pic>
      <p:sp>
        <p:nvSpPr>
          <p:cNvPr id="8" name="内容占位符 1"/>
          <p:cNvSpPr txBox="1"/>
          <p:nvPr/>
        </p:nvSpPr>
        <p:spPr bwMode="auto">
          <a:xfrm>
            <a:off x="360942" y="1556792"/>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此题主要考查了内燃机四个冲程的特点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要掌握通过气门的关闭情况和活塞的运动情况来判断是哪一个冲程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并知道做功冲程中能量的转化情况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XB6.eps" descr="id:2147489480;FounderCES"/>
          <p:cNvPicPr/>
          <p:nvPr/>
        </p:nvPicPr>
        <p:blipFill>
          <a:blip r:embed="rId2"/>
          <a:stretch>
            <a:fillRect/>
          </a:stretch>
        </p:blipFill>
        <p:spPr>
          <a:xfrm>
            <a:off x="1083524" y="1001018"/>
            <a:ext cx="637609" cy="360040"/>
          </a:xfrm>
          <a:prstGeom prst="rect">
            <a:avLst/>
          </a:prstGeom>
        </p:spPr>
      </p:pic>
      <p:sp>
        <p:nvSpPr>
          <p:cNvPr id="2" name="内容占位符 1"/>
          <p:cNvSpPr>
            <a:spLocks noGrp="1"/>
          </p:cNvSpPr>
          <p:nvPr>
            <p:ph idx="1"/>
          </p:nvPr>
        </p:nvSpPr>
        <p:spPr>
          <a:xfrm>
            <a:off x="360680" y="829310"/>
            <a:ext cx="9488805" cy="2861310"/>
          </a:xfrm>
        </p:spPr>
        <p:txBody>
          <a:bodyPr wrap="square"/>
          <a:lstStyle/>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通辽中考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）课外活动中，某同学将刚喝完水的空矿泉水瓶的瓶盖拧上，握住上下两部分，用力拧成如图所示的形状，会看到瓶盖被弹出，并发出爆响声，同时瓶口内出现白雾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拧瓶子过程中瓶盖未弹出前跟汽油机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冲程类似，瓶盖被弹出时，瓶内气体内能会</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而导致温度降低，出现白雾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6" name="gyc302.jpg" descr="id:2147490092;FounderCES"/>
          <p:cNvPicPr/>
          <p:nvPr/>
        </p:nvPicPr>
        <p:blipFill>
          <a:blip r:embed="rId3"/>
          <a:stretch>
            <a:fillRect/>
          </a:stretch>
        </p:blipFill>
        <p:spPr>
          <a:xfrm>
            <a:off x="9911715" y="836295"/>
            <a:ext cx="2053590" cy="2096770"/>
          </a:xfrm>
          <a:prstGeom prst="rect">
            <a:avLst/>
          </a:prstGeom>
        </p:spPr>
      </p:pic>
      <p:sp>
        <p:nvSpPr>
          <p:cNvPr id="7" name="矩形 6"/>
          <p:cNvSpPr/>
          <p:nvPr/>
        </p:nvSpPr>
        <p:spPr>
          <a:xfrm>
            <a:off x="3358701" y="2564904"/>
            <a:ext cx="803425" cy="461665"/>
          </a:xfrm>
          <a:prstGeom prst="rect">
            <a:avLst/>
          </a:prstGeom>
        </p:spPr>
        <p:txBody>
          <a:bodyPr wrap="none">
            <a:spAutoFit/>
          </a:bodyPr>
          <a:lstStyle/>
          <a:p>
            <a:r>
              <a:rPr lang="zh-CN" altLang="zh-CN" sz="2400" dirty="0">
                <a:cs typeface="Times New Roman" panose="02020603050405020304" pitchFamily="18" charset="0"/>
              </a:rPr>
              <a:t>压缩</a:t>
            </a:r>
            <a:endParaRPr lang="zh-CN" altLang="en-US" dirty="0"/>
          </a:p>
        </p:txBody>
      </p:sp>
      <p:sp>
        <p:nvSpPr>
          <p:cNvPr id="9" name="矩形 8"/>
          <p:cNvSpPr/>
          <p:nvPr/>
        </p:nvSpPr>
        <p:spPr>
          <a:xfrm>
            <a:off x="838879" y="3087955"/>
            <a:ext cx="803425" cy="461665"/>
          </a:xfrm>
          <a:prstGeom prst="rect">
            <a:avLst/>
          </a:prstGeom>
        </p:spPr>
        <p:txBody>
          <a:bodyPr wrap="none">
            <a:spAutoFit/>
          </a:bodyPr>
          <a:lstStyle/>
          <a:p>
            <a:r>
              <a:rPr lang="zh-CN" altLang="zh-CN" sz="2400">
                <a:cs typeface="Times New Roman" panose="02020603050405020304" pitchFamily="18" charset="0"/>
              </a:rPr>
              <a:t>减小</a:t>
            </a:r>
            <a:endParaRPr lang="zh-CN" altLang="en-US"/>
          </a:p>
        </p:txBody>
      </p:sp>
      <p:sp>
        <p:nvSpPr>
          <p:cNvPr id="3" name="内容占位符 1"/>
          <p:cNvSpPr>
            <a:spLocks noGrp="1"/>
          </p:cNvSpPr>
          <p:nvPr/>
        </p:nvSpPr>
        <p:spPr>
          <a:xfrm>
            <a:off x="360854" y="3740381"/>
            <a:ext cx="11485848" cy="2238241"/>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hangingPunct="0">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拧瓶子过程中，人压缩气体做功，将机械能转化为内能，这跟汽油机的压缩冲程类似；瓶内气体膨胀对外做功，将瓶盖弹出，将内能转化为机械能，使瓶内气体的内能减小，瓶口处的温度降低，瓶口处的水蒸气遇冷发生液化现象，从而形成了小</a:t>
            </a:r>
            <a:endParaRPr lang="en-US" altLang="zh-CN"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zh-CN" altLang="zh-CN" dirty="0">
                <a:latin typeface="Times New Roman" panose="02020603050405020304" pitchFamily="18" charset="0"/>
                <a:ea typeface="宋体" panose="02010600030101010101" pitchFamily="2" charset="-122"/>
                <a:cs typeface="Times New Roman" panose="02020603050405020304" pitchFamily="18" charset="0"/>
              </a:rPr>
              <a:t>水滴</a:t>
            </a:r>
            <a:r>
              <a:rPr lang="en-US" altLang="zh-CN" dirty="0">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3378874"/>
            <a:ext cx="11485848" cy="1130246"/>
          </a:xfrm>
        </p:spPr>
        <p:txBody>
          <a:bodyPr/>
          <a:lstStyle/>
          <a:p>
            <a:pPr indent="720725" hangingPunct="0">
              <a:spcAft>
                <a:spcPts val="0"/>
              </a:spcAft>
              <a:tabLst>
                <a:tab pos="621093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四冲程内燃机的工作过程是考试中经常考查的内容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一般考查汽油机四个冲程的工作特点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做功次数及能量转化的情况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考点解读.eps" descr="id:2147490113;FounderCES"/>
          <p:cNvPicPr/>
          <p:nvPr/>
        </p:nvPicPr>
        <p:blipFill>
          <a:blip r:embed="rId2"/>
          <a:stretch>
            <a:fillRect/>
          </a:stretch>
        </p:blipFill>
        <p:spPr>
          <a:xfrm>
            <a:off x="295711" y="2821394"/>
            <a:ext cx="1815324" cy="616466"/>
          </a:xfrm>
          <a:prstGeom prst="rect">
            <a:avLst/>
          </a:prstGeom>
        </p:spPr>
      </p:pic>
      <p:sp>
        <p:nvSpPr>
          <p:cNvPr id="6" name="内容占位符 1"/>
          <p:cNvSpPr txBox="1"/>
          <p:nvPr/>
        </p:nvSpPr>
        <p:spPr bwMode="auto">
          <a:xfrm>
            <a:off x="392016" y="1707628"/>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拧瓶子的过程中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人压缩气体做功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机械能转化为内能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改变内能的方法有做功和热传递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当气体膨胀做功时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将内能转化为机械能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内能减小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温度降低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1XB6.eps" descr="id:2147489480;FounderCES"/>
          <p:cNvPicPr/>
          <p:nvPr/>
        </p:nvPicPr>
        <p:blipFill>
          <a:blip r:embed="rId2"/>
          <a:stretch>
            <a:fillRect/>
          </a:stretch>
        </p:blipFill>
        <p:spPr>
          <a:xfrm>
            <a:off x="1100776" y="1331138"/>
            <a:ext cx="637609" cy="360040"/>
          </a:xfrm>
          <a:prstGeom prst="rect">
            <a:avLst/>
          </a:prstGeom>
        </p:spPr>
      </p:pic>
      <p:pic>
        <p:nvPicPr>
          <p:cNvPr id="4" name="考点.eps" descr="id:2147489473;FounderCES"/>
          <p:cNvPicPr/>
          <p:nvPr/>
        </p:nvPicPr>
        <p:blipFill>
          <a:blip r:embed="rId3"/>
          <a:stretch>
            <a:fillRect/>
          </a:stretch>
        </p:blipFill>
        <p:spPr>
          <a:xfrm>
            <a:off x="406574" y="800706"/>
            <a:ext cx="864096" cy="360040"/>
          </a:xfrm>
          <a:prstGeom prst="rect">
            <a:avLst/>
          </a:prstGeom>
        </p:spPr>
      </p:pic>
      <p:sp>
        <p:nvSpPr>
          <p:cNvPr id="2" name="内容占位符 1"/>
          <p:cNvSpPr>
            <a:spLocks noGrp="1"/>
          </p:cNvSpPr>
          <p:nvPr>
            <p:ph idx="1"/>
          </p:nvPr>
        </p:nvSpPr>
        <p:spPr>
          <a:xfrm>
            <a:off x="360680" y="629285"/>
            <a:ext cx="10759440" cy="3969385"/>
          </a:xfrm>
        </p:spPr>
        <p:txBody>
          <a:bodyPr wrap="square"/>
          <a:lstStyle/>
          <a:p>
            <a:pPr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考点</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2A938C"/>
                </a:solidFill>
                <a:latin typeface="Times New Roman" panose="02020603050405020304" pitchFamily="18" charset="0"/>
                <a:ea typeface="黑体" panose="02010609060101010101" pitchFamily="49" charset="-122"/>
                <a:cs typeface="Times New Roman" panose="02020603050405020304" pitchFamily="18" charset="0"/>
              </a:rPr>
              <a:t>能量的转化及守恒</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0"/>
              </a:spcAft>
              <a:tabLst>
                <a:tab pos="6210935" algn="l"/>
              </a:tabLst>
            </a:pPr>
            <a:r>
              <a:rPr lang="zh-CN" altLang="zh-CN" dirty="0">
                <a:solidFill>
                  <a:srgbClr val="FFFFFF"/>
                </a:solidFill>
                <a:latin typeface="Times New Roman" panose="02020603050405020304" pitchFamily="18" charset="0"/>
                <a:ea typeface="黑体" panose="02010609060101010101" pitchFamily="49" charset="-122"/>
                <a:cs typeface="Times New Roman" panose="02020603050405020304" pitchFamily="18" charset="0"/>
              </a:rPr>
              <a:t>例</a:t>
            </a:r>
            <a:r>
              <a:rPr lang="en-US" altLang="zh-CN" dirty="0">
                <a:solidFill>
                  <a:srgbClr val="FFFFF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）有关能量的转移、转化和利用，下列说法正确的是（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电烤炉取暖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是电能转移到人体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钻木取火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是内能转化为机械能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中医提倡的热水泡脚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是通过热传递的方式增大脚部的内能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用嘴对着手哈气取暖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主要是通过做功的方式增大手的内能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61888" y="1840285"/>
            <a:ext cx="407484" cy="461665"/>
          </a:xfrm>
          <a:prstGeom prst="rect">
            <a:avLst/>
          </a:prstGeom>
        </p:spPr>
        <p:txBody>
          <a:bodyPr wrap="none">
            <a:spAutoFit/>
          </a:bodyPr>
          <a:lstStyle/>
          <a:p>
            <a:r>
              <a:rPr lang="en-US" altLang="zh-CN" sz="2400" dirty="0"/>
              <a:t>C</a:t>
            </a:r>
            <a:endParaRPr lang="zh-CN" altLang="en-US" dirty="0"/>
          </a:p>
        </p:txBody>
      </p:sp>
      <p:sp>
        <p:nvSpPr>
          <p:cNvPr id="8" name="内容占位符 1"/>
          <p:cNvSpPr txBox="1"/>
          <p:nvPr/>
        </p:nvSpPr>
        <p:spPr bwMode="auto">
          <a:xfrm>
            <a:off x="334566" y="44121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210935" algn="l"/>
              </a:tabLst>
            </a:pP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电烤炉取暖是利用电流的热效应工作的，是电能先转化为内能，内能通过热传递转移到人体，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错误；古人钻木取火是通过做功方式将机械能转化为内能，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错误；热水泡脚，是通过热传递的方式将水的内能转移到脚上，增大脚部的内能，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正确；对着手哈气取暖，是通过热传递改变物体内能，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2813480"/>
            <a:ext cx="11485848" cy="27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20725" algn="dist">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能量的转化和转移的本质是不同的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mj-ea"/>
                <a:ea typeface="+mj-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是指能量由一种形式变为另一种形式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只是能量由一个物体传递到另一个物体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能量的形式不变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dist">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有能量转化时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必定会有一种形式的能量减少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另一种形式的能量增加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621093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要明白消耗能量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利用能量或获得能量的过程就是能量的相互转化和转移的过程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能在具体情境中分析能量形式的转化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方法技巧.eps" descr="id:2147489592;FounderCES"/>
          <p:cNvPicPr/>
          <p:nvPr/>
        </p:nvPicPr>
        <p:blipFill>
          <a:blip r:embed="rId2"/>
          <a:stretch>
            <a:fillRect/>
          </a:stretch>
        </p:blipFill>
        <p:spPr>
          <a:xfrm>
            <a:off x="374221" y="2309424"/>
            <a:ext cx="1682034" cy="493138"/>
          </a:xfrm>
          <a:prstGeom prst="rect">
            <a:avLst/>
          </a:prstGeom>
        </p:spPr>
      </p:pic>
      <p:sp>
        <p:nvSpPr>
          <p:cNvPr id="5" name="内容占位符 1"/>
          <p:cNvSpPr txBox="1"/>
          <p:nvPr/>
        </p:nvSpPr>
        <p:spPr bwMode="auto">
          <a:xfrm>
            <a:off x="343711" y="1124744"/>
            <a:ext cx="11485848"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210935" algn="l"/>
              </a:tabLst>
            </a:pPr>
            <a:r>
              <a:rPr lang="zh-CN" altLang="zh-CN">
                <a:solidFill>
                  <a:srgbClr val="ED8574"/>
                </a:solidFill>
                <a:latin typeface="Times New Roman" panose="02020603050405020304" pitchFamily="18" charset="0"/>
                <a:ea typeface="黑体" panose="02010609060101010101" pitchFamily="49" charset="-122"/>
                <a:cs typeface="Times New Roman" panose="02020603050405020304" pitchFamily="18" charset="0"/>
              </a:rPr>
              <a:t>名师启发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本题考查了改变内能的两种方式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能量之间的相互转化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区分能量的转化与转移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改变物体内能的方式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做功和热传递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5192</Words>
  <Application>Microsoft Office PowerPoint</Application>
  <PresentationFormat>自定义</PresentationFormat>
  <Paragraphs>298</Paragraphs>
  <Slides>44</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仿宋</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469</cp:revision>
  <dcterms:created xsi:type="dcterms:W3CDTF">2020-11-06T05:24:00Z</dcterms:created>
  <dcterms:modified xsi:type="dcterms:W3CDTF">2025-09-17T06:09:43Z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6D7F16A5909440029244C0FC846C0173_12</vt:lpwstr>
  </property>
</Properties>
</file>